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wdp" ContentType="image/vnd.ms-photo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ppt/drawings/drawing10.xml" ContentType="application/vnd.openxmlformats-officedocument.drawingml.chartshapes+xml"/>
  <Override PartName="/ppt/drawings/drawing11.xml" ContentType="application/vnd.openxmlformats-officedocument.drawingml.chartshapes+xml"/>
  <Override PartName="/ppt/drawings/drawing12.xml" ContentType="application/vnd.openxmlformats-officedocument.drawingml.chartshapes+xml"/>
  <Override PartName="/ppt/drawings/drawing13.xml" ContentType="application/vnd.openxmlformats-officedocument.drawingml.chartshapes+xml"/>
  <Override PartName="/ppt/drawings/drawing2.xml" ContentType="application/vnd.openxmlformats-officedocument.drawingml.chartshapes+xml"/>
  <Override PartName="/ppt/drawings/drawing3.xml" ContentType="application/vnd.openxmlformats-officedocument.drawingml.chartshapes+xml"/>
  <Override PartName="/ppt/drawings/drawing4.xml" ContentType="application/vnd.openxmlformats-officedocument.drawingml.chartshapes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ppt/drawings/drawing7.xml" ContentType="application/vnd.openxmlformats-officedocument.drawingml.chartshapes+xml"/>
  <Override PartName="/ppt/drawings/drawing8.xml" ContentType="application/vnd.openxmlformats-officedocument.drawingml.chartshapes+xml"/>
  <Override PartName="/ppt/drawings/drawing9.xml" ContentType="application/vnd.openxmlformats-officedocument.drawingml.chartshap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4"/>
  </p:sldMasterIdLst>
  <p:notesMasterIdLst>
    <p:notesMasterId r:id="rId5"/>
  </p:notesMasterIdLst>
  <p:sldIdLst>
    <p:sldId id="281" r:id="rId6"/>
    <p:sldId id="273" r:id="rId7"/>
    <p:sldId id="274" r:id="rId8"/>
    <p:sldId id="275" r:id="rId9"/>
    <p:sldId id="276" r:id="rId10"/>
    <p:sldId id="277" r:id="rId11"/>
    <p:sldId id="278" r:id="rId12"/>
    <p:sldId id="280" r:id="rId13"/>
  </p:sldIdLst>
  <p:sldSz cx="12192000" cy="6858000"/>
  <p:notesSz cx="6797675" cy="9872663"/>
  <p:custDataLst>
    <p:tags r:id="rId14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89"/>
    <a:srgbClr val="9966FF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51" autoAdjust="0"/>
    <p:restoredTop sz="92909" autoAdjust="0"/>
  </p:normalViewPr>
  <p:slideViewPr>
    <p:cSldViewPr>
      <p:cViewPr>
        <p:scale>
          <a:sx n="115" d="100"/>
          <a:sy n="115" d="100"/>
        </p:scale>
        <p:origin x="-186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tags" Target="tags/tag1.xml" /><Relationship Id="rId15" Type="http://schemas.openxmlformats.org/officeDocument/2006/relationships/presProps" Target="presProps.xml" /><Relationship Id="rId16" Type="http://schemas.openxmlformats.org/officeDocument/2006/relationships/viewProps" Target="viewProps.xml" /><Relationship Id="rId17" Type="http://schemas.openxmlformats.org/officeDocument/2006/relationships/theme" Target="theme/theme1.xml" /><Relationship Id="rId18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notesMaster" Target="notesMasters/notes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Relationship Id="rId2" Type="http://schemas.openxmlformats.org/officeDocument/2006/relationships/themeOverride" Target="../theme/themeOverride1.xml" /><Relationship Id="rId3" Type="http://schemas.openxmlformats.org/officeDocument/2006/relationships/chartUserShapes" Target="../drawings/drawing1.xml" /></Relationships>
</file>

<file path=ppt/charts/_rels/chart10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 /><Relationship Id="rId2" Type="http://schemas.openxmlformats.org/officeDocument/2006/relationships/themeOverride" Target="../theme/themeOverride10.xml" /><Relationship Id="rId3" Type="http://schemas.openxmlformats.org/officeDocument/2006/relationships/chartUserShapes" Target="../drawings/drawing10.xml" /></Relationships>
</file>

<file path=ppt/charts/_rels/chart1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 /><Relationship Id="rId2" Type="http://schemas.openxmlformats.org/officeDocument/2006/relationships/themeOverride" Target="../theme/themeOverride11.xml" /><Relationship Id="rId3" Type="http://schemas.openxmlformats.org/officeDocument/2006/relationships/chartUserShapes" Target="../drawings/drawing11.xml" /></Relationships>
</file>

<file path=ppt/charts/_rels/chart1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 /><Relationship Id="rId2" Type="http://schemas.openxmlformats.org/officeDocument/2006/relationships/themeOverride" Target="../theme/themeOverride12.xml" /><Relationship Id="rId3" Type="http://schemas.openxmlformats.org/officeDocument/2006/relationships/chartUserShapes" Target="../drawings/drawing12.xml" /></Relationships>
</file>

<file path=ppt/charts/_rels/chart1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 /><Relationship Id="rId2" Type="http://schemas.openxmlformats.org/officeDocument/2006/relationships/themeOverride" Target="../theme/themeOverride13.xml" /><Relationship Id="rId3" Type="http://schemas.openxmlformats.org/officeDocument/2006/relationships/chartUserShapes" Target="../drawings/drawing13.xml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Relationship Id="rId2" Type="http://schemas.openxmlformats.org/officeDocument/2006/relationships/themeOverride" Target="../theme/themeOverride2.xml" /><Relationship Id="rId3" Type="http://schemas.openxmlformats.org/officeDocument/2006/relationships/chartUserShapes" Target="../drawings/drawing2.xml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Relationship Id="rId2" Type="http://schemas.openxmlformats.org/officeDocument/2006/relationships/themeOverride" Target="../theme/themeOverride3.xml" /><Relationship Id="rId3" Type="http://schemas.openxmlformats.org/officeDocument/2006/relationships/chartUserShapes" Target="../drawings/drawing3.xml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Relationship Id="rId2" Type="http://schemas.openxmlformats.org/officeDocument/2006/relationships/themeOverride" Target="../theme/themeOverride4.xml" /><Relationship Id="rId3" Type="http://schemas.openxmlformats.org/officeDocument/2006/relationships/chartUserShapes" Target="../drawings/drawing4.xml" /></Relationships>
</file>

<file path=ppt/charts/_rels/chart5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Relationship Id="rId2" Type="http://schemas.openxmlformats.org/officeDocument/2006/relationships/themeOverride" Target="../theme/themeOverride5.xml" /><Relationship Id="rId3" Type="http://schemas.openxmlformats.org/officeDocument/2006/relationships/chartUserShapes" Target="../drawings/drawing5.xml" /></Relationships>
</file>

<file path=ppt/charts/_rels/chart6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Relationship Id="rId2" Type="http://schemas.openxmlformats.org/officeDocument/2006/relationships/themeOverride" Target="../theme/themeOverride6.xml" /><Relationship Id="rId3" Type="http://schemas.openxmlformats.org/officeDocument/2006/relationships/chartUserShapes" Target="../drawings/drawing6.xml" /></Relationships>
</file>

<file path=ppt/charts/_rels/chart7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 /><Relationship Id="rId2" Type="http://schemas.openxmlformats.org/officeDocument/2006/relationships/themeOverride" Target="../theme/themeOverride7.xml" /><Relationship Id="rId3" Type="http://schemas.openxmlformats.org/officeDocument/2006/relationships/chartUserShapes" Target="../drawings/drawing7.xml" /></Relationships>
</file>

<file path=ppt/charts/_rels/chart8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Relationship Id="rId2" Type="http://schemas.openxmlformats.org/officeDocument/2006/relationships/themeOverride" Target="../theme/themeOverride8.xml" /><Relationship Id="rId3" Type="http://schemas.openxmlformats.org/officeDocument/2006/relationships/chartUserShapes" Target="../drawings/drawing8.xml" /></Relationships>
</file>

<file path=ppt/charts/_rels/chart9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 /><Relationship Id="rId2" Type="http://schemas.openxmlformats.org/officeDocument/2006/relationships/themeOverride" Target="../theme/themeOverride9.xml" /><Relationship Id="rId3" Type="http://schemas.openxmlformats.org/officeDocument/2006/relationships/chartUserShapes" Target="../drawings/drawing9.xml" /></Relationships>
</file>

<file path=ppt/charts/chart1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t" anchorCtr="0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Потребление воды, куб. м</a:t>
            </a:r>
          </a:p>
        </c:rich>
      </c:tx>
      <c:layout>
        <c:manualLayout>
          <c:xMode val="edge"/>
          <c:yMode val="edge"/>
          <c:x val="0.18286857008934021"/>
          <c:y val="0.025062771514058113"/>
        </c:manualLayout>
      </c:layout>
      <c:overlay val="0"/>
      <c:spPr>
        <a:noFill/>
        <a:ln>
          <a:noFill/>
        </a:ln>
        <a:effectLst/>
      </c:spPr>
      <c:txPr>
        <a:bodyPr/>
        <a:p>
          <a:pPr>
            <a:defRPr/>
          </a:pPr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>
          <a:noFill/>
        </a:ln>
        <a:effectLst/>
      </c:spPr>
    </c:floor>
    <c:sideWall>
      <c:thickness val="0"/>
      <c:spPr>
        <a:scene3d>
          <a:camera prst="orthographicFront"/>
          <a:lightRig rig="threePt" dir="t"/>
        </a:scene3d>
        <a:sp3d>
          <a:bevelT w="31750"/>
        </a:sp3d>
      </c:spPr>
    </c:sideWall>
    <c:plotArea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cat>
            <c:strRef>
              <c:f>Лист1!$A$2:$A$14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 formatCode="#,##0.00">
                  <c:v>140.502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D48B-4C04-BBE0-355BC8A962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effectLst/>
          </c:spPr>
          <c:invertIfNegative val="0"/>
          <c:cat>
            <c:strRef>
              <c:f>Лист1!$A$2:$A$14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 formatCode="#,##0.00">
                  <c:v>140.39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48B-4C04-BBE0-355BC8A96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gapDepth/>
        <c:shape val="cylinder"/>
        <c:axId val="144256000"/>
        <c:axId val="144265984"/>
        <c:axId val="0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Лист1!#REF!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Лист1!$A$2</c15:sqref>
                        </c15:formulaRef>
                      </c:ext>
                    </c:extLst>
                    <c:strCache>
                      <c:ptCount val="1"/>
                      <c:pt idx="0">
                        <c:v>Категория 1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D48B-4C04-BBE0-355BC8A96283}"/>
                  </c:ext>
                </c:extLst>
              </c15:ser>
            </c15:filteredBarSeries>
          </c:ext>
        </c:extLst>
      </c:bar3DChart>
      <c:catAx>
        <c:axId val="144256000"/>
        <c:scaling>
          <c:orientation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144265984"/>
        <c:crosses val="autoZero"/>
        <c:auto val="0"/>
        <c:lblAlgn val="ctr"/>
        <c:lblOffset/>
        <c:noMultiLvlLbl val="0"/>
      </c:catAx>
      <c:valAx>
        <c:axId val="144265984"/>
        <c:scaling>
          <c:orientation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144256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500" b="0" i="0" u="none" strike="noStrike" kern="1200" baseline="0" smtId="4294967295">
              <a:solidFill>
                <a:schemeClr val="tx1"/>
              </a:solidFill>
              <a:latin typeface="Bookman Old Style" pitchFamily="18" charset="0"/>
              <a:ea typeface="+mn-ea"/>
              <a:cs typeface="+mn-cs"/>
            </a:defRPr>
          </a:pPr>
          <a:endParaRPr sz="1500" b="0" i="0" u="none" strike="noStrike" kern="1200" baseline="0" smtId="4294967295">
            <a:solidFill>
              <a:schemeClr val="tx1"/>
            </a:solidFill>
            <a:latin typeface="Bookman Old Style" pitchFamily="18" charset="0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ru-RU"/>
    </a:p>
  </c:txPr>
  <c:externalData r:id="rId1">
    <c:autoUpdate val="0"/>
  </c:externalData>
  <c:userShapes r:id="rId3"/>
</c:chartSpace>
</file>

<file path=ppt/charts/chart10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t" anchorCtr="0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Вывоз ТКО, руб.</a:t>
            </a:r>
          </a:p>
        </c:rich>
      </c:tx>
      <c:layout>
        <c:manualLayout>
          <c:xMode val="edge"/>
          <c:yMode val="edge"/>
          <c:x val="0.37140783667564392"/>
          <c:y val="0.01813693530857563"/>
        </c:manualLayout>
      </c:layout>
      <c:overlay val="0"/>
      <c:spPr>
        <a:noFill/>
        <a:ln>
          <a:noFill/>
        </a:ln>
        <a:effectLst/>
      </c:spPr>
      <c:txPr>
        <a:bodyPr/>
        <a:p>
          <a:pPr>
            <a:defRPr/>
          </a:pPr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>
          <a:noFill/>
        </a:ln>
        <a:effectLst/>
      </c:spPr>
    </c:floor>
    <c:plotArea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41252.22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D48B-4C04-BBE0-355BC8A962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33288.46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48B-4C04-BBE0-355BC8A96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gapDepth/>
        <c:shape val="cylinder"/>
        <c:axId val="220364160"/>
        <c:axId val="220365952"/>
        <c:axId val="0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Лист1!#REF!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Лист1!$A$2</c15:sqref>
                        </c15:formulaRef>
                      </c:ext>
                    </c:extLst>
                    <c:strCache>
                      <c:ptCount val="1"/>
                      <c:pt idx="0">
                        <c:v>Категория 1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D48B-4C04-BBE0-355BC8A96283}"/>
                  </c:ext>
                </c:extLst>
              </c15:ser>
            </c15:filteredBarSeries>
          </c:ext>
        </c:extLst>
      </c:bar3DChart>
      <c:catAx>
        <c:axId val="220364160"/>
        <c:scaling>
          <c:orientation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20365952"/>
        <c:crosses val="autoZero"/>
        <c:auto val="0"/>
        <c:lblAlgn val="ctr"/>
        <c:lblOffset/>
        <c:noMultiLvlLbl val="0"/>
      </c:catAx>
      <c:valAx>
        <c:axId val="220365952"/>
        <c:scaling>
          <c:orientation/>
          <c:max val="49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20364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500" b="0" i="0" u="none" strike="noStrike" kern="1200" baseline="0" smtId="4294967295">
              <a:solidFill>
                <a:schemeClr val="tx1"/>
              </a:solidFill>
              <a:latin typeface="Bookman Old Style" pitchFamily="18" charset="0"/>
              <a:ea typeface="+mn-ea"/>
              <a:cs typeface="+mn-cs"/>
            </a:defRPr>
          </a:pPr>
          <a:endParaRPr sz="1500" b="0" i="0" u="none" strike="noStrike" kern="1200" baseline="0" smtId="4294967295">
            <a:solidFill>
              <a:schemeClr val="tx1"/>
            </a:solidFill>
            <a:latin typeface="Bookman Old Style" pitchFamily="18" charset="0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ru-RU"/>
    </a:p>
  </c:txPr>
  <c:externalData r:id="rId1">
    <c:autoUpdate val="0"/>
  </c:externalData>
  <c:userShapes r:id="rId3"/>
</c:chartSpace>
</file>

<file path=ppt/charts/chart11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t" anchorCtr="0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руб.</a:t>
            </a:r>
          </a:p>
        </c:rich>
      </c:tx>
      <c:layout>
        <c:manualLayout>
          <c:xMode val="edge"/>
          <c:yMode val="edge"/>
          <c:x val="0.467080682516098"/>
          <c:y val="0.01221836730837822"/>
        </c:manualLayout>
      </c:layout>
      <c:overlay val="0"/>
      <c:spPr>
        <a:noFill/>
        <a:ln>
          <a:noFill/>
        </a:ln>
        <a:effectLst/>
      </c:spPr>
      <c:txPr>
        <a:bodyPr/>
        <a:p>
          <a:pPr>
            <a:defRPr/>
          </a:pPr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 w="25400">
          <a:noFill/>
        </a:ln>
        <a:effectLst/>
      </c:spPr>
    </c:sideWall>
    <c:backWall>
      <c:thickness val="0"/>
      <c:spPr>
        <a:noFill/>
        <a:ln w="25400">
          <a:noFill/>
        </a:ln>
        <a:effectLst/>
      </c:spPr>
    </c:backWall>
    <c:plotArea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146717.33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D48B-4C04-BBE0-355BC8A962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162451.72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48B-4C04-BBE0-355BC8A96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gapDepth/>
        <c:shape val="cylinder"/>
        <c:axId val="219099904"/>
        <c:axId val="219101440"/>
        <c:axId val="0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Лист1!$D$1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1"/>
                      <c:pt idx="0">
                        <c:v>Категория 1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Лист1!$D$2:$D$5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D48B-4C04-BBE0-355BC8A96283}"/>
                  </c:ext>
                </c:extLst>
              </c15:ser>
            </c15:filteredBarSeries>
          </c:ext>
        </c:extLst>
      </c:bar3DChart>
      <c:catAx>
        <c:axId val="219099904"/>
        <c:scaling>
          <c:orientation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19101440"/>
        <c:crosses val="autoZero"/>
        <c:auto val="0"/>
        <c:lblAlgn val="ctr"/>
        <c:lblOffset/>
        <c:noMultiLvlLbl val="0"/>
      </c:catAx>
      <c:valAx>
        <c:axId val="219101440"/>
        <c:scaling>
          <c:orientation/>
          <c:max val="1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19099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500" b="0" i="0" u="none" strike="noStrike" kern="1200" baseline="0" smtId="4294967295">
              <a:solidFill>
                <a:schemeClr val="tx1"/>
              </a:solidFill>
              <a:latin typeface="Bookman Old Style" pitchFamily="18" charset="0"/>
              <a:ea typeface="+mn-ea"/>
              <a:cs typeface="+mn-cs"/>
            </a:defRPr>
          </a:pPr>
          <a:endParaRPr sz="1500" b="0" i="0" u="none" strike="noStrike" kern="1200" baseline="0" smtId="4294967295">
            <a:solidFill>
              <a:schemeClr val="tx1"/>
            </a:solidFill>
            <a:latin typeface="Bookman Old Style" pitchFamily="18" charset="0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ru-RU"/>
    </a:p>
  </c:txPr>
  <c:externalData r:id="rId1">
    <c:autoUpdate val="0"/>
  </c:externalData>
  <c:userShapes r:id="rId3"/>
</c:chartSpace>
</file>

<file path=ppt/charts/chart12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t" anchorCtr="0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Кг.</a:t>
            </a:r>
          </a:p>
        </c:rich>
      </c:tx>
      <c:layout>
        <c:manualLayout>
          <c:xMode val="edge"/>
          <c:yMode val="edge"/>
          <c:x val="0.48310130834579468"/>
          <c:y val="0.049856003373861313"/>
        </c:manualLayout>
      </c:layout>
      <c:overlay val="0"/>
      <c:spPr>
        <a:noFill/>
        <a:ln>
          <a:noFill/>
        </a:ln>
        <a:effectLst/>
      </c:spPr>
      <c:txPr>
        <a:bodyPr/>
        <a:p>
          <a:pPr>
            <a:defRPr/>
          </a:pPr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 w="25400">
          <a:noFill/>
        </a:ln>
        <a:effectLst/>
      </c:spPr>
    </c:sideWall>
    <c:backWall>
      <c:thickness val="0"/>
      <c:spPr>
        <a:noFill/>
        <a:ln w="25400">
          <a:noFill/>
        </a:ln>
        <a:effectLst/>
      </c:spPr>
    </c:backWall>
    <c:plotArea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D48B-4C04-BBE0-355BC8A962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48B-4C04-BBE0-355BC8A96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gapDepth/>
        <c:shape val="cylinder"/>
        <c:axId val="219185536"/>
        <c:axId val="219187072"/>
        <c:axId val="0"/>
        <c:extLst/>
      </c:bar3DChart>
      <c:catAx>
        <c:axId val="219185536"/>
        <c:scaling>
          <c:orientation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19187072"/>
        <c:crosses val="autoZero"/>
        <c:auto val="0"/>
        <c:lblAlgn val="ctr"/>
        <c:lblOffset/>
        <c:noMultiLvlLbl val="0"/>
      </c:catAx>
      <c:valAx>
        <c:axId val="219187072"/>
        <c:scaling>
          <c:orientation/>
          <c:max val="17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19185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500" b="0" i="0" u="none" strike="noStrike" kern="1200" baseline="0" smtId="4294967295">
              <a:solidFill>
                <a:schemeClr val="tx1"/>
              </a:solidFill>
              <a:latin typeface="Bookman Old Style" pitchFamily="18" charset="0"/>
              <a:ea typeface="+mn-ea"/>
              <a:cs typeface="+mn-cs"/>
            </a:defRPr>
          </a:pPr>
          <a:endParaRPr sz="1500" b="0" i="0" u="none" strike="noStrike" kern="1200" baseline="0" smtId="4294967295">
            <a:solidFill>
              <a:schemeClr val="tx1"/>
            </a:solidFill>
            <a:latin typeface="Bookman Old Style" pitchFamily="18" charset="0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ru-RU"/>
    </a:p>
  </c:txPr>
  <c:externalData r:id="rId1">
    <c:autoUpdate val="0"/>
  </c:externalData>
  <c:userShapes r:id="rId3"/>
</c:chartSpace>
</file>

<file path=ppt/charts/chart13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t" anchorCtr="0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 руб.</a:t>
            </a:r>
          </a:p>
        </c:rich>
      </c:tx>
      <c:layout>
        <c:manualLayout>
          <c:xMode val="edge"/>
          <c:yMode val="edge"/>
          <c:x val="0.48172762989997864"/>
          <c:y val="0.025497393682599068"/>
        </c:manualLayout>
      </c:layout>
      <c:overlay val="0"/>
      <c:spPr>
        <a:noFill/>
        <a:ln>
          <a:noFill/>
        </a:ln>
        <a:effectLst/>
      </c:spPr>
      <c:txPr>
        <a:bodyPr/>
        <a:p>
          <a:pPr>
            <a:defRPr/>
          </a:pPr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 w="25400">
          <a:noFill/>
        </a:ln>
        <a:effectLst/>
      </c:spPr>
    </c:sideWall>
    <c:backWall>
      <c:thickness val="0"/>
      <c:spPr>
        <a:noFill/>
        <a:ln w="25400">
          <a:noFill/>
        </a:ln>
        <a:effectLst/>
      </c:spPr>
    </c:backWall>
    <c:plotArea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D48B-4C04-BBE0-355BC8A962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48B-4C04-BBE0-355BC8A96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gapDepth/>
        <c:shape val="cylinder"/>
        <c:axId val="219235072"/>
        <c:axId val="219236608"/>
        <c:axId val="0"/>
        <c:extLst/>
      </c:bar3DChart>
      <c:catAx>
        <c:axId val="219235072"/>
        <c:scaling>
          <c:orientation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19236608"/>
        <c:crosses val="autoZero"/>
        <c:auto val="0"/>
        <c:lblAlgn val="ctr"/>
        <c:lblOffset/>
        <c:noMultiLvlLbl val="0"/>
      </c:catAx>
      <c:valAx>
        <c:axId val="219236608"/>
        <c:scaling>
          <c:orientation/>
          <c:max val="65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19235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500" b="0" i="0" u="none" strike="noStrike" kern="1200" baseline="0" smtId="4294967295">
              <a:solidFill>
                <a:schemeClr val="tx1"/>
              </a:solidFill>
              <a:latin typeface="Bookman Old Style" pitchFamily="18" charset="0"/>
              <a:ea typeface="+mn-ea"/>
              <a:cs typeface="+mn-cs"/>
            </a:defRPr>
          </a:pPr>
          <a:endParaRPr sz="1500" b="0" i="0" u="none" strike="noStrike" kern="1200" baseline="0" smtId="4294967295">
            <a:solidFill>
              <a:schemeClr val="tx1"/>
            </a:solidFill>
            <a:latin typeface="Bookman Old Style" pitchFamily="18" charset="0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ru-RU"/>
    </a:p>
  </c:txPr>
  <c:externalData r:id="rId1">
    <c:autoUpdate val="0"/>
  </c:externalData>
  <c:userShapes r:id="rId3"/>
</c:chartSpace>
</file>

<file path=ppt/charts/chart2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t" anchorCtr="0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Потребление воды, руб.</a:t>
            </a:r>
          </a:p>
        </c:rich>
      </c:tx>
      <c:layout>
        <c:manualLayout>
          <c:xMode val="edge"/>
          <c:yMode val="edge"/>
          <c:x val="0.20735155045986176"/>
          <c:y val="0"/>
        </c:manualLayout>
      </c:layout>
      <c:overlay val="0"/>
      <c:spPr>
        <a:noFill/>
        <a:ln>
          <a:noFill/>
        </a:ln>
        <a:effectLst/>
      </c:spPr>
      <c:txPr>
        <a:bodyPr/>
        <a:p>
          <a:pPr>
            <a:defRPr/>
          </a:pPr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 w="25400">
          <a:noFill/>
        </a:ln>
        <a:effectLst/>
      </c:spPr>
    </c:sideWall>
    <c:backWall>
      <c:thickness val="0"/>
      <c:spPr>
        <a:noFill/>
        <a:ln w="25400">
          <a:noFill/>
        </a:ln>
        <a:effectLst/>
      </c:spPr>
    </c:backWall>
    <c:plotArea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12583.83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D48B-4C04-BBE0-355BC8A962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13637.59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48B-4C04-BBE0-355BC8A96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gapDepth/>
        <c:shape val="cylinder"/>
        <c:axId val="161627520"/>
        <c:axId val="161641600"/>
        <c:axId val="0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Лист1!#REF!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Лист1!$A$2</c15:sqref>
                        </c15:formulaRef>
                      </c:ext>
                    </c:extLst>
                    <c:strCache>
                      <c:ptCount val="1"/>
                      <c:pt idx="0">
                        <c:v>Категория 1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D48B-4C04-BBE0-355BC8A96283}"/>
                  </c:ext>
                </c:extLst>
              </c15:ser>
            </c15:filteredBarSeries>
          </c:ext>
        </c:extLst>
      </c:bar3DChart>
      <c:catAx>
        <c:axId val="161627520"/>
        <c:scaling>
          <c:orientation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161641600"/>
        <c:crosses val="autoZero"/>
        <c:auto val="0"/>
        <c:lblAlgn val="ctr"/>
        <c:lblOffset/>
        <c:noMultiLvlLbl val="0"/>
      </c:catAx>
      <c:valAx>
        <c:axId val="161641600"/>
        <c:scaling>
          <c:orientation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161627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500" b="0" i="0" u="none" strike="noStrike" kern="1200" baseline="0" smtId="4294967295">
              <a:solidFill>
                <a:schemeClr val="tx1"/>
              </a:solidFill>
              <a:latin typeface="Bookman Old Style" pitchFamily="18" charset="0"/>
              <a:ea typeface="+mn-ea"/>
              <a:cs typeface="+mn-cs"/>
            </a:defRPr>
          </a:pPr>
          <a:endParaRPr sz="1500" b="0" i="0" u="none" strike="noStrike" kern="1200" baseline="0" smtId="4294967295">
            <a:solidFill>
              <a:schemeClr val="tx1"/>
            </a:solidFill>
            <a:latin typeface="Bookman Old Style" pitchFamily="18" charset="0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ru-RU"/>
    </a:p>
  </c:txPr>
  <c:externalData r:id="rId1">
    <c:autoUpdate val="0"/>
  </c:externalData>
  <c:userShapes r:id="rId3"/>
</c:chartSpace>
</file>

<file path=ppt/charts/chart3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t" anchorCtr="0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Потребление воды, куб. м</a:t>
            </a:r>
          </a:p>
        </c:rich>
      </c:tx>
      <c:layout>
        <c:manualLayout>
          <c:xMode val="edge"/>
          <c:yMode val="edge"/>
          <c:x val="0.22306951880455017"/>
          <c:y val="0.018659770488739014"/>
        </c:manualLayout>
      </c:layout>
      <c:overlay val="0"/>
      <c:spPr>
        <a:noFill/>
        <a:ln>
          <a:noFill/>
        </a:ln>
        <a:effectLst/>
      </c:spPr>
      <c:txPr>
        <a:bodyPr/>
        <a:p>
          <a:pPr>
            <a:defRPr/>
          </a:pPr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 w="25400">
          <a:noFill/>
        </a:ln>
        <a:effectLst/>
      </c:spPr>
    </c:sideWall>
    <c:backWall>
      <c:thickness val="0"/>
      <c:spPr>
        <a:noFill/>
        <a:ln w="25400">
          <a:noFill/>
        </a:ln>
        <a:effectLst/>
      </c:spPr>
    </c:backWall>
    <c:plotArea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@</c:formatCode>
                <c:ptCount val="1"/>
                <c:pt idx="0">
                  <c:v>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D48B-4C04-BBE0-355BC8A962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@</c:formatCode>
                <c:ptCount val="1"/>
                <c:pt idx="0">
                  <c:v>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48B-4C04-BBE0-355BC8A96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gapDepth/>
        <c:shape val="cylinder"/>
        <c:axId val="161738752"/>
        <c:axId val="161740288"/>
        <c:axId val="0"/>
        <c:extLst/>
      </c:bar3DChart>
      <c:catAx>
        <c:axId val="161738752"/>
        <c:scaling>
          <c:orientation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161740288"/>
        <c:crosses val="autoZero"/>
        <c:auto val="0"/>
        <c:lblAlgn val="ctr"/>
        <c:lblOffset/>
        <c:noMultiLvlLbl val="0"/>
      </c:catAx>
      <c:valAx>
        <c:axId val="161740288"/>
        <c:scaling>
          <c:orientation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@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161738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500" b="0" i="0" u="none" strike="noStrike" kern="1200" baseline="0" smtId="4294967295">
              <a:solidFill>
                <a:schemeClr val="tx1"/>
              </a:solidFill>
              <a:latin typeface="Bookman Old Style" pitchFamily="18" charset="0"/>
              <a:ea typeface="+mn-ea"/>
              <a:cs typeface="+mn-cs"/>
            </a:defRPr>
          </a:pPr>
          <a:endParaRPr sz="1500" b="0" i="0" u="none" strike="noStrike" kern="1200" baseline="0" smtId="4294967295">
            <a:solidFill>
              <a:schemeClr val="tx1"/>
            </a:solidFill>
            <a:latin typeface="Bookman Old Style" pitchFamily="18" charset="0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ru-RU"/>
    </a:p>
  </c:txPr>
  <c:externalData r:id="rId1">
    <c:autoUpdate val="0"/>
  </c:externalData>
  <c:userShapes r:id="rId3"/>
</c:chartSpace>
</file>

<file path=ppt/charts/chart4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t" anchorCtr="0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Потребление воды, руб.</a:t>
            </a:r>
          </a:p>
        </c:rich>
      </c:tx>
      <c:layout>
        <c:manualLayout>
          <c:xMode val="edge"/>
          <c:yMode val="edge"/>
          <c:x val="0.27954357862472534"/>
          <c:y val="0.0094063626602292061"/>
        </c:manualLayout>
      </c:layout>
      <c:overlay val="0"/>
      <c:spPr>
        <a:noFill/>
        <a:ln>
          <a:noFill/>
        </a:ln>
        <a:effectLst/>
      </c:spPr>
      <c:txPr>
        <a:bodyPr/>
        <a:p>
          <a:pPr>
            <a:defRPr/>
          </a:pPr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 w="25400">
          <a:noFill/>
        </a:ln>
        <a:effectLst/>
      </c:spPr>
    </c:sideWall>
    <c:backWall>
      <c:thickness val="0"/>
      <c:spPr>
        <a:noFill/>
        <a:ln w="25400">
          <a:noFill/>
        </a:ln>
        <a:effectLst/>
      </c:spPr>
    </c:backWall>
    <c:plotArea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@</c:formatCode>
                <c:ptCount val="1"/>
                <c:pt idx="0">
                  <c:v>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D48B-4C04-BBE0-355BC8A962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11967.61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48B-4C04-BBE0-355BC8A96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gapDepth/>
        <c:shape val="cylinder"/>
        <c:axId val="197726592"/>
        <c:axId val="197728128"/>
        <c:axId val="0"/>
        <c:extLst/>
      </c:bar3DChart>
      <c:catAx>
        <c:axId val="197726592"/>
        <c:scaling>
          <c:orientation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197728128"/>
        <c:crosses val="autoZero"/>
        <c:auto val="0"/>
        <c:lblAlgn val="ctr"/>
        <c:lblOffset/>
        <c:noMultiLvlLbl val="0"/>
      </c:catAx>
      <c:valAx>
        <c:axId val="197728128"/>
        <c:scaling>
          <c:orientation/>
          <c:max val="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@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197726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500" b="0" i="0" u="none" strike="noStrike" kern="1200" baseline="0" smtId="4294967295">
              <a:solidFill>
                <a:schemeClr val="tx1"/>
              </a:solidFill>
              <a:latin typeface="Bookman Old Style" pitchFamily="18" charset="0"/>
              <a:ea typeface="+mn-ea"/>
              <a:cs typeface="+mn-cs"/>
            </a:defRPr>
          </a:pPr>
          <a:endParaRPr sz="1500" b="0" i="0" u="none" strike="noStrike" kern="1200" baseline="0" smtId="4294967295">
            <a:solidFill>
              <a:schemeClr val="tx1"/>
            </a:solidFill>
            <a:latin typeface="Bookman Old Style" pitchFamily="18" charset="0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ru-RU"/>
    </a:p>
  </c:txPr>
  <c:externalData r:id="rId1">
    <c:autoUpdate val="0"/>
  </c:externalData>
  <c:userShapes r:id="rId3"/>
</c:chartSpace>
</file>

<file path=ppt/charts/chart5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t" anchorCtr="0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Потребление электроэнергии, Квт/ч</a:t>
            </a:r>
          </a:p>
        </c:rich>
      </c:tx>
      <c:layout>
        <c:manualLayout>
          <c:xMode val="edge"/>
          <c:yMode val="edge"/>
          <c:x val="0.14367258548736572"/>
          <c:y val="0.027684768661856651"/>
        </c:manualLayout>
      </c:layout>
      <c:overlay val="0"/>
      <c:spPr>
        <a:noFill/>
        <a:ln>
          <a:noFill/>
        </a:ln>
        <a:effectLst/>
      </c:spPr>
      <c:txPr>
        <a:bodyPr/>
        <a:p>
          <a:pPr>
            <a:defRPr/>
          </a:pPr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 w="25400">
          <a:noFill/>
        </a:ln>
        <a:effectLst/>
      </c:spPr>
    </c:sideWall>
    <c:backWall>
      <c:thickness val="0"/>
      <c:spPr>
        <a:noFill/>
        <a:ln w="25400">
          <a:noFill/>
        </a:ln>
        <a:effectLst/>
      </c:spPr>
    </c:backWall>
    <c:plotArea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31109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D48B-4C04-BBE0-355BC8A962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23470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48B-4C04-BBE0-355BC8A96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gapDepth/>
        <c:shape val="cylinder"/>
        <c:axId val="219902720"/>
        <c:axId val="219904256"/>
        <c:axId val="0"/>
        <c:extLst/>
      </c:bar3DChart>
      <c:catAx>
        <c:axId val="219902720"/>
        <c:scaling>
          <c:orientation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19904256"/>
        <c:crosses val="autoZero"/>
        <c:auto val="0"/>
        <c:lblAlgn val="ctr"/>
        <c:lblOffset/>
        <c:noMultiLvlLbl val="0"/>
      </c:catAx>
      <c:valAx>
        <c:axId val="219904256"/>
        <c:scaling>
          <c:orientation/>
          <c:max val="14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19902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500" b="0" i="0" u="none" strike="noStrike" kern="1200" baseline="0" smtId="4294967295">
              <a:solidFill>
                <a:schemeClr val="tx1"/>
              </a:solidFill>
              <a:latin typeface="Bookman Old Style" pitchFamily="18" charset="0"/>
              <a:ea typeface="+mn-ea"/>
              <a:cs typeface="+mn-cs"/>
            </a:defRPr>
          </a:pPr>
          <a:endParaRPr sz="1500" b="0" i="0" u="none" strike="noStrike" kern="1200" baseline="0" smtId="4294967295">
            <a:solidFill>
              <a:schemeClr val="tx1"/>
            </a:solidFill>
            <a:latin typeface="Bookman Old Style" pitchFamily="18" charset="0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ru-RU"/>
    </a:p>
  </c:txPr>
  <c:externalData r:id="rId1">
    <c:autoUpdate val="0"/>
  </c:externalData>
  <c:userShapes r:id="rId3"/>
</c:chartSpace>
</file>

<file path=ppt/charts/chart6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t" anchorCtr="0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Потребление  электроэнергии, руб.</a:t>
            </a:r>
          </a:p>
        </c:rich>
      </c:tx>
      <c:layout>
        <c:manualLayout>
          <c:xMode val="edge"/>
          <c:yMode val="edge"/>
          <c:x val="0.20895616710186005"/>
          <c:y val="0"/>
        </c:manualLayout>
      </c:layout>
      <c:overlay val="0"/>
      <c:spPr>
        <a:noFill/>
        <a:ln>
          <a:noFill/>
        </a:ln>
        <a:effectLst/>
      </c:spPr>
      <c:txPr>
        <a:bodyPr/>
        <a:p>
          <a:pPr>
            <a:defRPr/>
          </a:pPr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 w="25400">
          <a:noFill/>
        </a:ln>
        <a:effectLst/>
      </c:spPr>
    </c:sideWall>
    <c:backWall>
      <c:thickness val="0"/>
      <c:spPr>
        <a:noFill/>
        <a:ln w="25400">
          <a:noFill/>
        </a:ln>
        <a:effectLst/>
      </c:spPr>
    </c:backWall>
    <c:plotArea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@</c:formatCode>
                <c:ptCount val="1"/>
                <c:pt idx="0">
                  <c:v>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D48B-4C04-BBE0-355BC8A962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@</c:formatCode>
                <c:ptCount val="1"/>
                <c:pt idx="0">
                  <c:v>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48B-4C04-BBE0-355BC8A96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gapDepth/>
        <c:shape val="cylinder"/>
        <c:axId val="220247168"/>
        <c:axId val="220248704"/>
        <c:axId val="0"/>
        <c:extLst/>
      </c:bar3DChart>
      <c:catAx>
        <c:axId val="220247168"/>
        <c:scaling>
          <c:orientation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20248704"/>
        <c:crosses val="autoZero"/>
        <c:auto val="0"/>
        <c:lblAlgn val="ctr"/>
        <c:lblOffset/>
        <c:noMultiLvlLbl val="0"/>
      </c:catAx>
      <c:valAx>
        <c:axId val="220248704"/>
        <c:scaling>
          <c:orientation/>
          <c:max val="9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@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20247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500" b="0" i="0" u="none" strike="noStrike" kern="1200" baseline="0" smtId="4294967295">
              <a:solidFill>
                <a:schemeClr val="tx1"/>
              </a:solidFill>
              <a:latin typeface="Bookman Old Style" pitchFamily="18" charset="0"/>
              <a:ea typeface="+mn-ea"/>
              <a:cs typeface="+mn-cs"/>
            </a:defRPr>
          </a:pPr>
          <a:endParaRPr sz="1500" b="0" i="0" u="none" strike="noStrike" kern="1200" baseline="0" smtId="4294967295">
            <a:solidFill>
              <a:schemeClr val="tx1"/>
            </a:solidFill>
            <a:latin typeface="Bookman Old Style" pitchFamily="18" charset="0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ru-RU"/>
    </a:p>
  </c:txPr>
  <c:externalData r:id="rId1">
    <c:autoUpdate val="0"/>
  </c:externalData>
  <c:userShapes r:id="rId3"/>
</c:chartSpace>
</file>

<file path=ppt/charts/chart7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t" anchorCtr="0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Потребление тепла, Г.кал</a:t>
            </a:r>
            <a:endParaRPr lang="ru-RU"/>
          </a:p>
        </c:rich>
      </c:tx>
      <c:layout>
        <c:manualLayout>
          <c:xMode val="edge"/>
          <c:yMode val="edge"/>
          <c:x val="0.26027023792266846"/>
          <c:y val="0.057015884667634964"/>
        </c:manualLayout>
      </c:layout>
      <c:overlay val="0"/>
      <c:spPr>
        <a:noFill/>
        <a:ln>
          <a:noFill/>
        </a:ln>
        <a:effectLst/>
      </c:spPr>
      <c:txPr>
        <a:bodyPr/>
        <a:p>
          <a:pPr>
            <a:defRPr/>
          </a:pPr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 w="25400">
          <a:noFill/>
        </a:ln>
        <a:effectLst/>
      </c:spPr>
    </c:sideWall>
    <c:backWall>
      <c:thickness val="0"/>
      <c:spPr>
        <a:noFill/>
        <a:ln w="25400">
          <a:noFill/>
        </a:ln>
        <a:effectLst/>
      </c:spPr>
    </c:backWall>
    <c:plotArea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#\ ##0.000</c:formatCode>
                <c:ptCount val="1"/>
                <c:pt idx="0">
                  <c:v>111.563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D48B-4C04-BBE0-355BC8A962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#\ ##0.000</c:formatCode>
                <c:ptCount val="1"/>
                <c:pt idx="0">
                  <c:v>57.425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48B-4C04-BBE0-355BC8A96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gapDepth/>
        <c:shape val="cylinder"/>
        <c:axId val="220014464"/>
        <c:axId val="220016000"/>
        <c:axId val="0"/>
        <c:extLst/>
      </c:bar3DChart>
      <c:catAx>
        <c:axId val="220014464"/>
        <c:scaling>
          <c:orientation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20016000"/>
        <c:crosses val="autoZero"/>
        <c:auto val="0"/>
        <c:lblAlgn val="ctr"/>
        <c:lblOffset/>
        <c:noMultiLvlLbl val="0"/>
      </c:catAx>
      <c:valAx>
        <c:axId val="220016000"/>
        <c:scaling>
          <c:orientation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20014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500" b="0" i="0" u="none" strike="noStrike" kern="1200" baseline="0" smtId="4294967295">
              <a:solidFill>
                <a:schemeClr val="tx1"/>
              </a:solidFill>
              <a:latin typeface="Bookman Old Style" pitchFamily="18" charset="0"/>
              <a:ea typeface="+mn-ea"/>
              <a:cs typeface="+mn-cs"/>
            </a:defRPr>
          </a:pPr>
          <a:endParaRPr sz="1500" b="0" i="0" u="none" strike="noStrike" kern="1200" baseline="0" smtId="4294967295">
            <a:solidFill>
              <a:schemeClr val="tx1"/>
            </a:solidFill>
            <a:latin typeface="Bookman Old Style" pitchFamily="18" charset="0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ru-RU"/>
    </a:p>
  </c:txPr>
  <c:externalData r:id="rId1">
    <c:autoUpdate val="0"/>
  </c:externalData>
  <c:userShapes r:id="rId3"/>
</c:chartSpace>
</file>

<file path=ppt/charts/chart8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t" anchorCtr="0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Потребление  тепла, руб.</a:t>
            </a:r>
          </a:p>
        </c:rich>
      </c:tx>
      <c:layout>
        <c:manualLayout>
          <c:xMode val="edge"/>
          <c:yMode val="edge"/>
          <c:x val="0.2918572723865509"/>
          <c:y val="0.032295271754264832"/>
        </c:manualLayout>
      </c:layout>
      <c:overlay val="0"/>
      <c:spPr>
        <a:noFill/>
        <a:ln>
          <a:noFill/>
        </a:ln>
        <a:effectLst/>
      </c:spPr>
      <c:txPr>
        <a:bodyPr/>
        <a:p>
          <a:pPr>
            <a:defRPr/>
          </a:pPr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 w="25400">
          <a:noFill/>
        </a:ln>
        <a:effectLst/>
      </c:spPr>
    </c:sideWall>
    <c:backWall>
      <c:thickness val="0"/>
      <c:spPr>
        <a:noFill/>
        <a:ln w="25400">
          <a:noFill/>
        </a:ln>
        <a:effectLst/>
      </c:spPr>
    </c:backWall>
    <c:plotArea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286953.59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D48B-4C04-BBE0-355BC8A962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214184.81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48B-4C04-BBE0-355BC8A96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gapDepth/>
        <c:shape val="cylinder"/>
        <c:axId val="220084480"/>
        <c:axId val="220086272"/>
        <c:axId val="0"/>
        <c:extLst/>
      </c:bar3DChart>
      <c:catAx>
        <c:axId val="220084480"/>
        <c:scaling>
          <c:orientation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20086272"/>
        <c:crosses val="autoZero"/>
        <c:auto val="0"/>
        <c:lblAlgn val="ctr"/>
        <c:lblOffset/>
        <c:noMultiLvlLbl val="0"/>
      </c:catAx>
      <c:valAx>
        <c:axId val="220086272"/>
        <c:scaling>
          <c:orientation/>
          <c:max val="16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20084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500" b="0" i="0" u="none" strike="noStrike" kern="1200" baseline="0" smtId="4294967295">
              <a:solidFill>
                <a:schemeClr val="tx1"/>
              </a:solidFill>
              <a:latin typeface="Bookman Old Style" pitchFamily="18" charset="0"/>
              <a:ea typeface="+mn-ea"/>
              <a:cs typeface="+mn-cs"/>
            </a:defRPr>
          </a:pPr>
          <a:endParaRPr sz="1500" b="0" i="0" u="none" strike="noStrike" kern="1200" baseline="0" smtId="4294967295">
            <a:solidFill>
              <a:schemeClr val="tx1"/>
            </a:solidFill>
            <a:latin typeface="Bookman Old Style" pitchFamily="18" charset="0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ru-RU"/>
    </a:p>
  </c:txPr>
  <c:externalData r:id="rId1">
    <c:autoUpdate val="0"/>
  </c:externalData>
  <c:userShapes r:id="rId3"/>
</c:chartSpace>
</file>

<file path=ppt/charts/chart9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t" anchorCtr="0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Вывоз ТКО, Куб. м</a:t>
            </a:r>
          </a:p>
        </c:rich>
      </c:tx>
      <c:layout>
        <c:manualLayout>
          <c:xMode val="edge"/>
          <c:yMode val="edge"/>
          <c:x val="0.317391574382782"/>
          <c:y val="0.020275620743632317"/>
        </c:manualLayout>
      </c:layout>
      <c:overlay val="0"/>
      <c:spPr>
        <a:noFill/>
        <a:ln>
          <a:noFill/>
        </a:ln>
        <a:effectLst/>
      </c:spPr>
      <c:txPr>
        <a:bodyPr/>
        <a:p>
          <a:pPr>
            <a:defRPr/>
          </a:pPr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>
          <a:noFill/>
        </a:ln>
        <a:effectLst/>
      </c:spPr>
    </c:floor>
    <c:plotArea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#\ ##0.000</c:formatCode>
                <c:ptCount val="1"/>
                <c:pt idx="0">
                  <c:v>40.5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D48B-4C04-BBE0-355BC8A962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#\ ##0.000</c:formatCode>
                <c:ptCount val="1"/>
                <c:pt idx="0">
                  <c:v>29.75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48B-4C04-BBE0-355BC8A96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gapDepth/>
        <c:shape val="cylinder"/>
        <c:axId val="220544000"/>
        <c:axId val="220545792"/>
        <c:axId val="0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Лист1!#REF!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Лист1!$A$2</c15:sqref>
                        </c15:formulaRef>
                      </c:ext>
                    </c:extLst>
                    <c:strCache>
                      <c:ptCount val="1"/>
                      <c:pt idx="0">
                        <c:v>Категория 1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D48B-4C04-BBE0-355BC8A96283}"/>
                  </c:ext>
                </c:extLst>
              </c15:ser>
            </c15:filteredBarSeries>
          </c:ext>
        </c:extLst>
      </c:bar3DChart>
      <c:catAx>
        <c:axId val="220544000"/>
        <c:scaling>
          <c:orientation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20545792"/>
        <c:crosses val="autoZero"/>
        <c:auto val="0"/>
        <c:lblAlgn val="ctr"/>
        <c:lblOffset/>
        <c:noMultiLvlLbl val="0"/>
      </c:catAx>
      <c:valAx>
        <c:axId val="220545792"/>
        <c:scaling>
          <c:orientation/>
          <c:max val="5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20544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500" b="0" i="0" u="none" strike="noStrike" kern="1200" baseline="0" smtId="4294967295">
              <a:solidFill>
                <a:schemeClr val="tx1"/>
              </a:solidFill>
              <a:latin typeface="Bookman Old Style" pitchFamily="18" charset="0"/>
              <a:ea typeface="+mn-ea"/>
              <a:cs typeface="+mn-cs"/>
            </a:defRPr>
          </a:pPr>
          <a:endParaRPr sz="1500" b="0" i="0" u="none" strike="noStrike" kern="1200" baseline="0" smtId="4294967295">
            <a:solidFill>
              <a:schemeClr val="tx1"/>
            </a:solidFill>
            <a:latin typeface="Bookman Old Style" pitchFamily="18" charset="0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ru-RU"/>
    </a:p>
  </c:txPr>
  <c:externalData r:id="rId1">
    <c:autoUpdate val="0"/>
  </c:externalData>
  <c:userShapes r:id="rId3"/>
</c:chartSpace>
</file>

<file path=ppt/drawings/drawing1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0.40302</cdr:x>
      <cdr:y>0.13671</cdr:y>
    </cdr:from>
    <cdr:to>
      <cdr:x>0.6808</cdr:x>
      <cdr:y>0.21797</cdr:y>
    </cdr:to>
    <cdr:sp macro="" textlink="">
      <cdr:nvSpPr>
        <cdr:cNvPr id="2" name="TextBox 1"/>
        <cdr:cNvSpPr txBox="1"/>
      </cdr:nvSpPr>
      <cdr:spPr>
        <a:xfrm>
          <a:off x="1623187" y="655066"/>
          <a:ext cx="1118743" cy="389382"/>
        </a:xfrm>
        <a:prstGeom prst="rect">
          <a:avLst/>
        </a:prstGeom>
        <a:noFill/>
      </cdr:spPr>
      <cdr:txBody>
        <a:bodyPr wrap="square" rtlCol="0">
          <a:spAutoFit/>
        </a:bodyPr>
        <a:lstStyle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>
          <a:r>
            <a:rPr lang="ru-RU" sz="2000">
              <a:solidFill>
                <a:schemeClr val="accent3">
                  <a:lumMod val="50000"/>
                </a:schemeClr>
              </a:solidFill>
            </a:rPr>
            <a:t>-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/</a:t>
          </a:r>
          <a:r>
            <a:rPr lang="en-US" sz="2000">
              <a:solidFill>
                <a:srgbClr val="FF0000"/>
              </a:solidFill>
            </a:rPr>
            <a:t>+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r>
            <a:rPr lang="ru-RU" sz="2000">
              <a:solidFill>
                <a:schemeClr val="accent3">
                  <a:lumMod val="50000"/>
                </a:schemeClr>
              </a:solidFill>
            </a:rPr>
            <a:t>,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endParaRPr lang="ru-RU" sz="2000">
            <a:solidFill>
              <a:schemeClr val="accent3">
                <a:lumMod val="50000"/>
              </a:schemeClr>
            </a:solidFill>
          </a:endParaRPr>
        </a:p>
      </cdr:txBody>
    </cdr:sp>
  </cdr:relSizeAnchor>
</c:userShapes>
</file>

<file path=ppt/drawings/drawing10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0.45736</cdr:x>
      <cdr:y>0.09775</cdr:y>
    </cdr:from>
    <cdr:to>
      <cdr:x>0.72054</cdr:x>
      <cdr:y>0.17263</cdr:y>
    </cdr:to>
    <cdr:sp macro="" textlink="">
      <cdr:nvSpPr>
        <cdr:cNvPr id="2" name="TextBox 1"/>
        <cdr:cNvSpPr txBox="1"/>
      </cdr:nvSpPr>
      <cdr:spPr>
        <a:xfrm>
          <a:off x="1944243" y="522478"/>
          <a:ext cx="1118743" cy="400177"/>
        </a:xfrm>
        <a:prstGeom prst="rect">
          <a:avLst/>
        </a:prstGeom>
        <a:noFill/>
      </cdr:spPr>
      <cdr:txBody>
        <a:bodyPr wrap="square" rtlCol="0">
          <a:spAutoFit/>
        </a:bodyPr>
        <a:lstStyle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>
          <a:r>
            <a:rPr lang="ru-RU" sz="2000">
              <a:solidFill>
                <a:schemeClr val="accent3">
                  <a:lumMod val="50000"/>
                </a:schemeClr>
              </a:solidFill>
            </a:rPr>
            <a:t>-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/</a:t>
          </a:r>
          <a:r>
            <a:rPr lang="en-US" sz="2000">
              <a:solidFill>
                <a:srgbClr val="FF0000"/>
              </a:solidFill>
            </a:rPr>
            <a:t>+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r>
            <a:rPr lang="ru-RU" sz="2000">
              <a:solidFill>
                <a:schemeClr val="accent3">
                  <a:lumMod val="50000"/>
                </a:schemeClr>
              </a:solidFill>
            </a:rPr>
            <a:t>,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endParaRPr lang="ru-RU" sz="2000">
            <a:solidFill>
              <a:schemeClr val="accent3">
                <a:lumMod val="50000"/>
              </a:schemeClr>
            </a:solidFill>
          </a:endParaRPr>
        </a:p>
      </cdr:txBody>
    </cdr:sp>
  </cdr:relSizeAnchor>
</c:userShapes>
</file>

<file path=ppt/drawings/drawing11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0.42597</cdr:x>
      <cdr:y>0.11768</cdr:y>
    </cdr:from>
    <cdr:to>
      <cdr:x>0.57403</cdr:x>
      <cdr:y>0.19817</cdr:y>
    </cdr:to>
    <cdr:sp macro="" textlink="">
      <cdr:nvSpPr>
        <cdr:cNvPr id="2" name="TextBox 1"/>
        <cdr:cNvSpPr txBox="1"/>
      </cdr:nvSpPr>
      <cdr:spPr>
        <a:xfrm>
          <a:off x="3218561" y="585089"/>
          <a:ext cx="1118743" cy="400177"/>
        </a:xfrm>
        <a:prstGeom prst="rect">
          <a:avLst/>
        </a:prstGeom>
        <a:noFill/>
      </cdr:spPr>
      <cdr:txBody>
        <a:bodyPr wrap="square" rtlCol="0">
          <a:spAutoFit/>
        </a:bodyPr>
        <a:lstStyle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>
          <a:r>
            <a:rPr lang="ru-RU" sz="2000">
              <a:solidFill>
                <a:schemeClr val="accent3">
                  <a:lumMod val="50000"/>
                </a:schemeClr>
              </a:solidFill>
            </a:rPr>
            <a:t>-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/</a:t>
          </a:r>
          <a:r>
            <a:rPr lang="en-US" sz="2000">
              <a:solidFill>
                <a:srgbClr val="FF0000"/>
              </a:solidFill>
            </a:rPr>
            <a:t>+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r>
            <a:rPr lang="ru-RU" sz="2000">
              <a:solidFill>
                <a:schemeClr val="accent3">
                  <a:lumMod val="50000"/>
                </a:schemeClr>
              </a:solidFill>
            </a:rPr>
            <a:t>,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endParaRPr lang="ru-RU" sz="2000">
            <a:solidFill>
              <a:schemeClr val="accent3">
                <a:lumMod val="50000"/>
              </a:schemeClr>
            </a:solidFill>
          </a:endParaRPr>
        </a:p>
      </cdr:txBody>
    </cdr:sp>
  </cdr:relSizeAnchor>
</c:userShapes>
</file>

<file path=ppt/drawings/drawing12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0.41312</cdr:x>
      <cdr:y>0.14236</cdr:y>
    </cdr:from>
    <cdr:to>
      <cdr:x>0.64139</cdr:x>
      <cdr:y>0.21519</cdr:y>
    </cdr:to>
    <cdr:sp macro="" textlink="">
      <cdr:nvSpPr>
        <cdr:cNvPr id="2" name="TextBox 1"/>
        <cdr:cNvSpPr txBox="1"/>
      </cdr:nvSpPr>
      <cdr:spPr>
        <a:xfrm>
          <a:off x="2024888" y="781939"/>
          <a:ext cx="1118870" cy="400050"/>
        </a:xfrm>
        <a:prstGeom prst="rect">
          <a:avLst/>
        </a:prstGeom>
        <a:noFill/>
      </cdr:spPr>
      <cdr:txBody>
        <a:bodyPr wrap="square" rtlCol="0">
          <a:spAutoFit/>
        </a:bodyPr>
        <a:lstStyle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>
          <a:r>
            <a:rPr lang="ru-RU" sz="2000">
              <a:solidFill>
                <a:schemeClr val="accent3">
                  <a:lumMod val="50000"/>
                </a:schemeClr>
              </a:solidFill>
            </a:rPr>
            <a:t>-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/</a:t>
          </a:r>
          <a:r>
            <a:rPr lang="en-US" sz="2000">
              <a:solidFill>
                <a:srgbClr val="FF0000"/>
              </a:solidFill>
            </a:rPr>
            <a:t>+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r>
            <a:rPr lang="ru-RU" sz="2000">
              <a:solidFill>
                <a:schemeClr val="accent3">
                  <a:lumMod val="50000"/>
                </a:schemeClr>
              </a:solidFill>
            </a:rPr>
            <a:t>,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endParaRPr lang="ru-RU" sz="2000">
            <a:solidFill>
              <a:schemeClr val="accent3">
                <a:lumMod val="50000"/>
              </a:schemeClr>
            </a:solidFill>
          </a:endParaRPr>
        </a:p>
      </cdr:txBody>
    </cdr:sp>
  </cdr:relSizeAnchor>
</c:userShapes>
</file>

<file path=ppt/drawings/drawing13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0.44101</cdr:x>
      <cdr:y>0.11658</cdr:y>
    </cdr:from>
    <cdr:to>
      <cdr:x>0.67661</cdr:x>
      <cdr:y>0.19117</cdr:y>
    </cdr:to>
    <cdr:sp macro="" textlink="">
      <cdr:nvSpPr>
        <cdr:cNvPr id="2" name="TextBox 1"/>
        <cdr:cNvSpPr txBox="1"/>
      </cdr:nvSpPr>
      <cdr:spPr>
        <a:xfrm>
          <a:off x="2094357" y="625221"/>
          <a:ext cx="1118870" cy="400050"/>
        </a:xfrm>
        <a:prstGeom prst="rect">
          <a:avLst/>
        </a:prstGeom>
        <a:noFill/>
      </cdr:spPr>
      <cdr:txBody>
        <a:bodyPr wrap="square" rtlCol="0">
          <a:spAutoFit/>
        </a:bodyPr>
        <a:lstStyle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>
          <a:r>
            <a:rPr lang="ru-RU" sz="2000">
              <a:solidFill>
                <a:schemeClr val="accent3">
                  <a:lumMod val="50000"/>
                </a:schemeClr>
              </a:solidFill>
            </a:rPr>
            <a:t>-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/</a:t>
          </a:r>
          <a:r>
            <a:rPr lang="en-US" sz="2000">
              <a:solidFill>
                <a:srgbClr val="FF0000"/>
              </a:solidFill>
            </a:rPr>
            <a:t>+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r>
            <a:rPr lang="ru-RU" sz="2000">
              <a:solidFill>
                <a:schemeClr val="accent3">
                  <a:lumMod val="50000"/>
                </a:schemeClr>
              </a:solidFill>
            </a:rPr>
            <a:t>,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endParaRPr lang="ru-RU" sz="2000">
            <a:solidFill>
              <a:schemeClr val="accent3">
                <a:lumMod val="50000"/>
              </a:schemeClr>
            </a:solidFill>
          </a:endParaRPr>
        </a:p>
      </cdr:txBody>
    </cdr:sp>
  </cdr:relSizeAnchor>
</c:userShapes>
</file>

<file path=ppt/drawings/drawing2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0.41311</cdr:x>
      <cdr:y>0.09319</cdr:y>
    </cdr:from>
    <cdr:to>
      <cdr:x>0.66783</cdr:x>
      <cdr:y>0.1767</cdr:y>
    </cdr:to>
    <cdr:sp macro="" textlink="">
      <cdr:nvSpPr>
        <cdr:cNvPr id="2" name="TextBox 1"/>
        <cdr:cNvSpPr txBox="1"/>
      </cdr:nvSpPr>
      <cdr:spPr>
        <a:xfrm>
          <a:off x="1814576" y="446532"/>
          <a:ext cx="1118870" cy="400177"/>
        </a:xfrm>
        <a:prstGeom prst="rect">
          <a:avLst/>
        </a:prstGeom>
        <a:noFill/>
      </cdr:spPr>
      <cdr:txBody>
        <a:bodyPr wrap="square" rtlCol="0">
          <a:spAutoFit/>
        </a:bodyPr>
        <a:lstStyle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>
          <a:r>
            <a:rPr lang="ru-RU" sz="2000">
              <a:solidFill>
                <a:schemeClr val="accent3">
                  <a:lumMod val="50000"/>
                </a:schemeClr>
              </a:solidFill>
            </a:rPr>
            <a:t>-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/</a:t>
          </a:r>
          <a:r>
            <a:rPr lang="en-US" sz="2000">
              <a:solidFill>
                <a:srgbClr val="FF0000"/>
              </a:solidFill>
            </a:rPr>
            <a:t>+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r>
            <a:rPr lang="ru-RU" sz="2000">
              <a:solidFill>
                <a:schemeClr val="accent3">
                  <a:lumMod val="50000"/>
                </a:schemeClr>
              </a:solidFill>
            </a:rPr>
            <a:t>,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endParaRPr lang="ru-RU" sz="2000">
            <a:solidFill>
              <a:schemeClr val="accent3">
                <a:lumMod val="50000"/>
              </a:schemeClr>
            </a:solidFill>
          </a:endParaRPr>
        </a:p>
      </cdr:txBody>
    </cdr:sp>
  </cdr:relSizeAnchor>
</c:userShapes>
</file>

<file path=ppt/drawings/drawing3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0.37496</cdr:x>
      <cdr:y>0.13181</cdr:y>
    </cdr:from>
    <cdr:to>
      <cdr:x>0.62554</cdr:x>
      <cdr:y>0.20467</cdr:y>
    </cdr:to>
    <cdr:sp macro="" textlink="">
      <cdr:nvSpPr>
        <cdr:cNvPr id="2" name="TextBox 1"/>
        <cdr:cNvSpPr txBox="1"/>
      </cdr:nvSpPr>
      <cdr:spPr>
        <a:xfrm>
          <a:off x="1673987" y="724027"/>
          <a:ext cx="1118743" cy="400177"/>
        </a:xfrm>
        <a:prstGeom prst="rect">
          <a:avLst/>
        </a:prstGeom>
        <a:noFill/>
      </cdr:spPr>
      <cdr:txBody>
        <a:bodyPr wrap="square" rtlCol="0">
          <a:spAutoFit/>
        </a:bodyPr>
        <a:lstStyle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>
          <a:r>
            <a:rPr lang="ru-RU" sz="2000">
              <a:solidFill>
                <a:schemeClr val="accent3">
                  <a:lumMod val="50000"/>
                </a:schemeClr>
              </a:solidFill>
            </a:rPr>
            <a:t>-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/</a:t>
          </a:r>
          <a:r>
            <a:rPr lang="en-US" sz="2000">
              <a:solidFill>
                <a:srgbClr val="FF0000"/>
              </a:solidFill>
            </a:rPr>
            <a:t>+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r>
            <a:rPr lang="ru-RU" sz="2000">
              <a:solidFill>
                <a:schemeClr val="accent3">
                  <a:lumMod val="50000"/>
                </a:schemeClr>
              </a:solidFill>
            </a:rPr>
            <a:t>,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endParaRPr lang="ru-RU" sz="2000">
            <a:solidFill>
              <a:schemeClr val="accent3">
                <a:lumMod val="50000"/>
              </a:schemeClr>
            </a:solidFill>
          </a:endParaRPr>
        </a:p>
      </cdr:txBody>
    </cdr:sp>
  </cdr:relSizeAnchor>
</c:userShapes>
</file>

<file path=ppt/drawings/drawing4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0.43751</cdr:x>
      <cdr:y>0.12226</cdr:y>
    </cdr:from>
    <cdr:to>
      <cdr:x>0.68026</cdr:x>
      <cdr:y>0.19636</cdr:y>
    </cdr:to>
    <cdr:sp macro="" textlink="">
      <cdr:nvSpPr>
        <cdr:cNvPr id="2" name="TextBox 1"/>
        <cdr:cNvSpPr txBox="1"/>
      </cdr:nvSpPr>
      <cdr:spPr>
        <a:xfrm>
          <a:off x="2016252" y="660273"/>
          <a:ext cx="1118743" cy="400177"/>
        </a:xfrm>
        <a:prstGeom prst="rect">
          <a:avLst/>
        </a:prstGeom>
        <a:noFill/>
      </cdr:spPr>
      <cdr:txBody>
        <a:bodyPr wrap="square" rtlCol="0">
          <a:spAutoFit/>
        </a:bodyPr>
        <a:lstStyle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>
          <a:r>
            <a:rPr lang="ru-RU" sz="2000">
              <a:solidFill>
                <a:schemeClr val="accent3">
                  <a:lumMod val="50000"/>
                </a:schemeClr>
              </a:solidFill>
            </a:rPr>
            <a:t>-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/</a:t>
          </a:r>
          <a:r>
            <a:rPr lang="en-US" sz="2000">
              <a:solidFill>
                <a:srgbClr val="FF0000"/>
              </a:solidFill>
            </a:rPr>
            <a:t>+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r>
            <a:rPr lang="ru-RU" sz="2000">
              <a:solidFill>
                <a:schemeClr val="accent3">
                  <a:lumMod val="50000"/>
                </a:schemeClr>
              </a:solidFill>
            </a:rPr>
            <a:t>,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endParaRPr lang="ru-RU" sz="2000">
            <a:solidFill>
              <a:schemeClr val="accent3">
                <a:lumMod val="50000"/>
              </a:schemeClr>
            </a:solidFill>
          </a:endParaRPr>
        </a:p>
      </cdr:txBody>
    </cdr:sp>
  </cdr:relSizeAnchor>
</c:userShapes>
</file>

<file path=ppt/drawings/drawing5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0.35189</cdr:x>
      <cdr:y>0.13765</cdr:y>
    </cdr:from>
    <cdr:to>
      <cdr:x>0.58014</cdr:x>
      <cdr:y>0.20875</cdr:y>
    </cdr:to>
    <cdr:sp macro="" textlink="">
      <cdr:nvSpPr>
        <cdr:cNvPr id="2" name="TextBox 1"/>
        <cdr:cNvSpPr txBox="1"/>
      </cdr:nvSpPr>
      <cdr:spPr>
        <a:xfrm>
          <a:off x="1724787" y="774827"/>
          <a:ext cx="1118743" cy="400177"/>
        </a:xfrm>
        <a:prstGeom prst="rect">
          <a:avLst/>
        </a:prstGeom>
        <a:noFill/>
      </cdr:spPr>
      <cdr:txBody>
        <a:bodyPr wrap="square" rtlCol="0">
          <a:spAutoFit/>
        </a:bodyPr>
        <a:lstStyle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>
          <a:r>
            <a:rPr lang="ru-RU" sz="2000">
              <a:solidFill>
                <a:schemeClr val="accent3">
                  <a:lumMod val="50000"/>
                </a:schemeClr>
              </a:solidFill>
            </a:rPr>
            <a:t>-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/</a:t>
          </a:r>
          <a:r>
            <a:rPr lang="en-US" sz="2000">
              <a:solidFill>
                <a:srgbClr val="FF0000"/>
              </a:solidFill>
            </a:rPr>
            <a:t>+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r>
            <a:rPr lang="ru-RU" sz="2000">
              <a:solidFill>
                <a:schemeClr val="accent3">
                  <a:lumMod val="50000"/>
                </a:schemeClr>
              </a:solidFill>
            </a:rPr>
            <a:t>,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endParaRPr lang="ru-RU" sz="2000">
            <a:solidFill>
              <a:schemeClr val="accent3">
                <a:lumMod val="50000"/>
              </a:schemeClr>
            </a:solidFill>
          </a:endParaRPr>
        </a:p>
      </cdr:txBody>
    </cdr:sp>
  </cdr:relSizeAnchor>
</c:userShapes>
</file>

<file path=ppt/drawings/drawing6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0.47189</cdr:x>
      <cdr:y>0.1224</cdr:y>
    </cdr:from>
    <cdr:to>
      <cdr:x>0.70747</cdr:x>
      <cdr:y>0.19509</cdr:y>
    </cdr:to>
    <cdr:sp macro="" textlink="">
      <cdr:nvSpPr>
        <cdr:cNvPr id="2" name="TextBox 1"/>
        <cdr:cNvSpPr txBox="1"/>
      </cdr:nvSpPr>
      <cdr:spPr>
        <a:xfrm>
          <a:off x="2241042" y="673862"/>
          <a:ext cx="1118743" cy="400177"/>
        </a:xfrm>
        <a:prstGeom prst="rect">
          <a:avLst/>
        </a:prstGeom>
        <a:noFill/>
      </cdr:spPr>
      <cdr:txBody>
        <a:bodyPr wrap="square" rtlCol="0">
          <a:spAutoFit/>
        </a:bodyPr>
        <a:lstStyle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>
          <a:r>
            <a:rPr lang="ru-RU" sz="2000">
              <a:solidFill>
                <a:schemeClr val="accent3">
                  <a:lumMod val="50000"/>
                </a:schemeClr>
              </a:solidFill>
            </a:rPr>
            <a:t>-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/</a:t>
          </a:r>
          <a:r>
            <a:rPr lang="en-US" sz="2000">
              <a:solidFill>
                <a:srgbClr val="FF0000"/>
              </a:solidFill>
            </a:rPr>
            <a:t>+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r>
            <a:rPr lang="ru-RU" sz="2000">
              <a:solidFill>
                <a:schemeClr val="accent3">
                  <a:lumMod val="50000"/>
                </a:schemeClr>
              </a:solidFill>
            </a:rPr>
            <a:t>,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endParaRPr lang="ru-RU" sz="2000">
            <a:solidFill>
              <a:schemeClr val="accent3">
                <a:lumMod val="50000"/>
              </a:schemeClr>
            </a:solidFill>
          </a:endParaRPr>
        </a:p>
      </cdr:txBody>
    </cdr:sp>
  </cdr:relSizeAnchor>
</c:userShapes>
</file>

<file path=ppt/drawings/drawing7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0.41672</cdr:x>
      <cdr:y>0.14467</cdr:y>
    </cdr:from>
    <cdr:to>
      <cdr:x>0.64499</cdr:x>
      <cdr:y>0.21576</cdr:y>
    </cdr:to>
    <cdr:sp macro="" textlink="">
      <cdr:nvSpPr>
        <cdr:cNvPr id="2" name="TextBox 1"/>
        <cdr:cNvSpPr txBox="1"/>
      </cdr:nvSpPr>
      <cdr:spPr>
        <a:xfrm>
          <a:off x="2042541" y="814324"/>
          <a:ext cx="1118870" cy="400177"/>
        </a:xfrm>
        <a:prstGeom prst="rect">
          <a:avLst/>
        </a:prstGeom>
        <a:noFill/>
      </cdr:spPr>
      <cdr:txBody>
        <a:bodyPr wrap="square" rtlCol="0">
          <a:spAutoFit/>
        </a:bodyPr>
        <a:lstStyle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>
          <a:r>
            <a:rPr lang="ru-RU" sz="2000">
              <a:solidFill>
                <a:schemeClr val="accent3">
                  <a:lumMod val="50000"/>
                </a:schemeClr>
              </a:solidFill>
            </a:rPr>
            <a:t>-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/</a:t>
          </a:r>
          <a:r>
            <a:rPr lang="en-US" sz="2000">
              <a:solidFill>
                <a:srgbClr val="FF0000"/>
              </a:solidFill>
            </a:rPr>
            <a:t>+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r>
            <a:rPr lang="ru-RU" sz="2000">
              <a:solidFill>
                <a:schemeClr val="accent3">
                  <a:lumMod val="50000"/>
                </a:schemeClr>
              </a:solidFill>
            </a:rPr>
            <a:t>,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endParaRPr lang="ru-RU" sz="2000">
            <a:solidFill>
              <a:schemeClr val="accent3">
                <a:lumMod val="50000"/>
              </a:schemeClr>
            </a:solidFill>
          </a:endParaRPr>
        </a:p>
      </cdr:txBody>
    </cdr:sp>
  </cdr:relSizeAnchor>
</c:userShapes>
</file>

<file path=ppt/drawings/drawing8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0.45082</cdr:x>
      <cdr:y>0.12623</cdr:y>
    </cdr:from>
    <cdr:to>
      <cdr:x>0.68639</cdr:x>
      <cdr:y>0.19892</cdr:y>
    </cdr:to>
    <cdr:sp macro="" textlink="">
      <cdr:nvSpPr>
        <cdr:cNvPr id="2" name="TextBox 1"/>
        <cdr:cNvSpPr txBox="1"/>
      </cdr:nvSpPr>
      <cdr:spPr>
        <a:xfrm>
          <a:off x="2140966" y="694944"/>
          <a:ext cx="1118743" cy="400177"/>
        </a:xfrm>
        <a:prstGeom prst="rect">
          <a:avLst/>
        </a:prstGeom>
        <a:noFill/>
      </cdr:spPr>
      <cdr:txBody>
        <a:bodyPr wrap="square" rtlCol="0">
          <a:spAutoFit/>
        </a:bodyPr>
        <a:lstStyle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>
          <a:r>
            <a:rPr lang="ru-RU" sz="2000">
              <a:solidFill>
                <a:schemeClr val="accent3">
                  <a:lumMod val="50000"/>
                </a:schemeClr>
              </a:solidFill>
            </a:rPr>
            <a:t>-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/</a:t>
          </a:r>
          <a:r>
            <a:rPr lang="en-US" sz="2000">
              <a:solidFill>
                <a:srgbClr val="FF0000"/>
              </a:solidFill>
            </a:rPr>
            <a:t>+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r>
            <a:rPr lang="ru-RU" sz="2000">
              <a:solidFill>
                <a:schemeClr val="accent3">
                  <a:lumMod val="50000"/>
                </a:schemeClr>
              </a:solidFill>
            </a:rPr>
            <a:t>,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endParaRPr lang="ru-RU" sz="2000">
            <a:solidFill>
              <a:schemeClr val="accent3">
                <a:lumMod val="50000"/>
              </a:schemeClr>
            </a:solidFill>
          </a:endParaRPr>
        </a:p>
      </cdr:txBody>
    </cdr:sp>
  </cdr:relSizeAnchor>
</c:userShapes>
</file>

<file path=ppt/drawings/drawing9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0.4122</cdr:x>
      <cdr:y>0.11093</cdr:y>
    </cdr:from>
    <cdr:to>
      <cdr:x>0.67114</cdr:x>
      <cdr:y>0.1883</cdr:y>
    </cdr:to>
    <cdr:sp macro="" textlink="">
      <cdr:nvSpPr>
        <cdr:cNvPr id="2" name="TextBox 1"/>
        <cdr:cNvSpPr txBox="1"/>
      </cdr:nvSpPr>
      <cdr:spPr>
        <a:xfrm>
          <a:off x="1780921" y="573786"/>
          <a:ext cx="1118743" cy="400177"/>
        </a:xfrm>
        <a:prstGeom prst="rect">
          <a:avLst/>
        </a:prstGeom>
        <a:noFill/>
      </cdr:spPr>
      <cdr:txBody>
        <a:bodyPr wrap="square" rtlCol="0">
          <a:spAutoFit/>
        </a:bodyPr>
        <a:lstStyle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>
          <a:r>
            <a:rPr lang="ru-RU" sz="2000">
              <a:solidFill>
                <a:schemeClr val="accent3">
                  <a:lumMod val="50000"/>
                </a:schemeClr>
              </a:solidFill>
            </a:rPr>
            <a:t>-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/</a:t>
          </a:r>
          <a:r>
            <a:rPr lang="en-US" sz="2000">
              <a:solidFill>
                <a:srgbClr val="FF0000"/>
              </a:solidFill>
            </a:rPr>
            <a:t>+ 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r>
            <a:rPr lang="ru-RU" sz="2000">
              <a:solidFill>
                <a:schemeClr val="accent3">
                  <a:lumMod val="50000"/>
                </a:schemeClr>
              </a:solidFill>
            </a:rPr>
            <a:t>,</a:t>
          </a:r>
          <a:r>
            <a:rPr lang="en-US" sz="2000">
              <a:solidFill>
                <a:schemeClr val="accent3">
                  <a:lumMod val="50000"/>
                </a:schemeClr>
              </a:solidFill>
            </a:rPr>
            <a:t>0</a:t>
          </a:r>
          <a:endParaRPr lang="ru-RU" sz="2000">
            <a:solidFill>
              <a:schemeClr val="accent3">
                <a:lumMod val="50000"/>
              </a:schemeClr>
            </a:solidFill>
          </a:endParaRPr>
        </a:p>
      </cdr:txBody>
    </cdr:sp>
  </cdr:relSizeAnchor>
</c:userShape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9"/>
          </a:xfrm>
          <a:prstGeom prst="rect">
            <a:avLst/>
          </a:prstGeom>
        </p:spPr>
        <p:txBody>
          <a:bodyPr vert="horz" lIns="91020" tIns="45510" rIns="91020" bIns="4551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5349"/>
          </a:xfrm>
          <a:prstGeom prst="rect">
            <a:avLst/>
          </a:prstGeom>
        </p:spPr>
        <p:txBody>
          <a:bodyPr vert="horz" lIns="91020" tIns="45510" rIns="91020" bIns="45510" rtlCol="0"/>
          <a:lstStyle>
            <a:lvl1pPr algn="r">
              <a:defRPr sz="1200"/>
            </a:lvl1pPr>
          </a:lstStyle>
          <a:p>
            <a:fld id="{E52700B6-EA6D-4F82-BEDD-08F9AD1245DC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9" y="4751221"/>
            <a:ext cx="5438140" cy="3887360"/>
          </a:xfrm>
          <a:prstGeom prst="rect">
            <a:avLst/>
          </a:prstGeom>
        </p:spPr>
        <p:txBody>
          <a:bodyPr vert="horz" lIns="91020" tIns="45510" rIns="91020" bIns="4551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8"/>
          </a:xfrm>
          <a:prstGeom prst="rect">
            <a:avLst/>
          </a:prstGeom>
        </p:spPr>
        <p:txBody>
          <a:bodyPr vert="horz" lIns="91020" tIns="45510" rIns="91020" bIns="4551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377318"/>
            <a:ext cx="2945659" cy="495348"/>
          </a:xfrm>
          <a:prstGeom prst="rect">
            <a:avLst/>
          </a:prstGeom>
        </p:spPr>
        <p:txBody>
          <a:bodyPr vert="horz" lIns="91020" tIns="45510" rIns="91020" bIns="45510" rtlCol="0" anchor="b"/>
          <a:lstStyle>
            <a:lvl1pPr algn="r">
              <a:defRPr sz="1200"/>
            </a:lvl1pPr>
          </a:lstStyle>
          <a:p>
            <a:fld id="{F78F6F75-6787-405A-8548-E79B8048EB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409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F6F75-6787-405A-8548-E79B8048EB8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48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F6F75-6787-405A-8548-E79B8048EB8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48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F6F75-6787-405A-8548-E79B8048EB8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483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F6F75-6787-405A-8548-E79B8048EB8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483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F6F75-6787-405A-8548-E79B8048EB8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483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F6F75-6787-405A-8548-E79B8048EB8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483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F6F75-6787-405A-8548-E79B8048EB8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48312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8DCC0-4576-4ACF-8018-A1F57692CD54}" type="datetimeFigureOut">
              <a:rPr lang="ru-RU"/>
              <a:pPr>
                <a:defRPr/>
              </a:pPr>
              <a:t>19.01.2026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AB4CF-1AB9-4F00-BF3C-3FDC6037B408}" type="slidenum">
              <a:rPr lang="ru-RU" altLang="ru-RU"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7100262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Relationship Id="rId3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DE5B3A-F408-4BC0-B3EA-B27DC0A1BF04}" type="datetimeFigureOut">
              <a:rPr lang="ru-RU"/>
              <a:pPr>
                <a:defRPr/>
              </a:pPr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8BBEB8A-EE96-4DDE-B7E2-335E25E6AF0F}" type="slidenum">
              <a:rPr lang="ru-RU" altLang="ru-RU"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ransition/>
  <p:timing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chart" Target="../charts/chart1.xml" /><Relationship Id="rId4" Type="http://schemas.openxmlformats.org/officeDocument/2006/relationships/chart" Target="../charts/chart2.xml" /><Relationship Id="rId5" Type="http://schemas.openxmlformats.org/officeDocument/2006/relationships/image" Target="../media/image3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Relationship Id="rId3" Type="http://schemas.openxmlformats.org/officeDocument/2006/relationships/chart" Target="../charts/chart3.xml" /><Relationship Id="rId4" Type="http://schemas.openxmlformats.org/officeDocument/2006/relationships/chart" Target="../charts/chart4.xml" /><Relationship Id="rId5" Type="http://schemas.openxmlformats.org/officeDocument/2006/relationships/image" Target="../media/image4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.xml" /><Relationship Id="rId3" Type="http://schemas.openxmlformats.org/officeDocument/2006/relationships/chart" Target="../charts/chart5.xml" /><Relationship Id="rId4" Type="http://schemas.openxmlformats.org/officeDocument/2006/relationships/chart" Target="../charts/chart6.xml" /><Relationship Id="rId5" Type="http://schemas.openxmlformats.org/officeDocument/2006/relationships/image" Target="../media/image5.png" /><Relationship Id="rId6" Type="http://schemas.microsoft.com/office/2007/relationships/hdphoto" Target="../media/image6.wdp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4.xml" /><Relationship Id="rId3" Type="http://schemas.openxmlformats.org/officeDocument/2006/relationships/chart" Target="../charts/chart7.xml" /><Relationship Id="rId4" Type="http://schemas.openxmlformats.org/officeDocument/2006/relationships/chart" Target="../charts/chart8.xml" /><Relationship Id="rId5" Type="http://schemas.openxmlformats.org/officeDocument/2006/relationships/image" Target="../media/image7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5.xml" /><Relationship Id="rId3" Type="http://schemas.openxmlformats.org/officeDocument/2006/relationships/image" Target="../media/image8.png" /><Relationship Id="rId4" Type="http://schemas.openxmlformats.org/officeDocument/2006/relationships/image" Target="../media/image9.png" /><Relationship Id="rId5" Type="http://schemas.openxmlformats.org/officeDocument/2006/relationships/chart" Target="../charts/chart9.xml" /><Relationship Id="rId6" Type="http://schemas.openxmlformats.org/officeDocument/2006/relationships/chart" Target="../charts/chart10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10.png" /><Relationship Id="rId4" Type="http://schemas.openxmlformats.org/officeDocument/2006/relationships/chart" Target="../charts/chart11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7.xml" /><Relationship Id="rId3" Type="http://schemas.openxmlformats.org/officeDocument/2006/relationships/chart" Target="../charts/chart12.xml" /><Relationship Id="rId4" Type="http://schemas.openxmlformats.org/officeDocument/2006/relationships/chart" Target="../charts/chart13.xml" /><Relationship Id="rId5" Type="http://schemas.openxmlformats.org/officeDocument/2006/relationships/image" Target="../media/image11.pn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063750" y="4941888"/>
            <a:ext cx="80645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/>
              </a:defRPr>
            </a:lvl9pPr>
          </a:lstStyle>
          <a:p>
            <a:pPr algn="ctr" eaLnBrk="1" hangingPunct="1">
              <a:defRPr/>
            </a:pPr>
            <a:r>
              <a:rPr lang="ru-RU" sz="4400" b="1">
                <a:solidFill>
                  <a:srgbClr val="3333CC"/>
                </a:solidFill>
                <a:latin typeface="+mn-lt"/>
              </a:rPr>
              <a:t>Бережливое производство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92314" y="6237289"/>
            <a:ext cx="8135937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>
                <a:solidFill>
                  <a:schemeClr val="bg1">
                    <a:lumMod val="95000"/>
                  </a:schemeClr>
                </a:solidFill>
                <a:cs typeface="Arial"/>
              </a:rPr>
              <a:t>КОНЦЕПЦИЯ  «БЕРЕЖЛИВЫЙ РЕГИОН»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495600" y="2132856"/>
            <a:ext cx="1492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>
                <a:latin typeface="Times New Roman" panose="02020603050405020304" pitchFamily="18" charset="0"/>
                <a:ea typeface="Times New Roman" panose="02020603050405020304" pitchFamily="18" charset="0"/>
              </a:rPr>
              <a:t>Фото здания</a:t>
            </a: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320136" y="1772816"/>
            <a:ext cx="475252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ct val="0"/>
              </a:spcAft>
            </a:pP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2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ct val="0"/>
              </a:spcAft>
            </a:pPr>
            <a:r>
              <a:rPr lang="ru-RU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Год постройки здания: </a:t>
            </a:r>
          </a:p>
          <a:p>
            <a:pPr>
              <a:spcAft>
                <a:spcPct val="0"/>
              </a:spcAft>
            </a:pPr>
            <a:r>
              <a:rPr lang="ru-RU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ул. Гастелло,д.35 - 1983г.</a:t>
            </a:r>
          </a:p>
          <a:p>
            <a:pPr>
              <a:spcAft>
                <a:spcPct val="0"/>
              </a:spcAft>
            </a:pPr>
            <a:r>
              <a:rPr lang="ru-RU" sz="120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ru-RU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ул. Ленина, д.6 - 1965г.</a:t>
            </a:r>
          </a:p>
          <a:p>
            <a:pPr>
              <a:spcAft>
                <a:spcPct val="0"/>
              </a:spcAft>
            </a:pPr>
            <a:r>
              <a:rPr lang="ru-RU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Общая площадь здания:</a:t>
            </a:r>
            <a:endParaRPr lang="ru-RU" sz="120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ct val="0"/>
              </a:spcAft>
            </a:pPr>
            <a:r>
              <a:rPr lang="ru-RU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Занимаемая площадь учреждением:455,42    </a:t>
            </a:r>
          </a:p>
          <a:p>
            <a:pPr>
              <a:spcAft>
                <a:spcPct val="0"/>
              </a:spcAft>
            </a:pPr>
            <a:r>
              <a:rPr lang="ru-RU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(в том числе 442,7м²ул. Гастелло, д.35 и    </a:t>
            </a:r>
          </a:p>
          <a:p>
            <a:pPr>
              <a:spcAft>
                <a:spcPct val="0"/>
              </a:spcAft>
            </a:pPr>
            <a:r>
              <a:rPr lang="ru-RU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12,72 м² ул. Ленина, д.6)</a:t>
            </a:r>
            <a:endParaRPr lang="ru-RU" sz="120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ct val="0"/>
              </a:spcAft>
            </a:pPr>
            <a:r>
              <a:rPr lang="ru-RU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Этажность: первый этаж</a:t>
            </a:r>
            <a:endParaRPr lang="ru-RU" sz="120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5. Количество сотрудников: 55 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368" y="220810"/>
            <a:ext cx="110172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ct val="0"/>
              </a:spcAft>
            </a:pPr>
            <a:r>
              <a:rPr lang="ru-RU" sz="1600" b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МУНИЦИПАЛЬНОЕ АВТОНОМНОЕ УЧРЕЖДЕНИЕ «ЦЕНТР КОМПЛЕКСНОГО ОБСЛУЖИВАНИЯ МУНИЦИПАЛЬНЫХ УЧРЕЖДЕНИЙ СОВЕТСКОГО РАЙОНА  «СФЕРА» </a:t>
            </a:r>
          </a:p>
        </p:txBody>
      </p:sp>
      <p:pic>
        <p:nvPicPr>
          <p:cNvPr id="1026" name="Picture 2" descr="C:\Users\Инженер-энергетик\Desktop\1727941022292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3111" y="805585"/>
            <a:ext cx="6521001" cy="410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1682738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3825350" y="37808"/>
            <a:ext cx="8247313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400" b="1">
                <a:solidFill>
                  <a:srgbClr val="3333CC"/>
                </a:solidFill>
              </a:rPr>
              <a:t>Водоснабжение</a:t>
            </a:r>
          </a:p>
          <a:p>
            <a:pPr algn="ctr" eaLnBrk="1" hangingPunct="1"/>
            <a:r>
              <a:rPr lang="ru-RU" altLang="ru-RU" sz="2400" b="1">
                <a:solidFill>
                  <a:srgbClr val="3333CC"/>
                </a:solidFill>
              </a:rPr>
              <a:t>(1 квартал нарастающим итогом)</a:t>
            </a:r>
          </a:p>
        </p:txBody>
      </p:sp>
      <p:graphicFrame>
        <p:nvGraphicFramePr>
          <p:cNvPr id="14" name="Объект 17"/>
          <p:cNvGraphicFramePr/>
          <p:nvPr>
            <p:extLst>
              <p:ext uri="{D42A27DB-BD31-4B8C-83A1-F6EECF244321}">
                <p14:modId xmlns:p14="http://schemas.microsoft.com/office/powerpoint/2010/main" val="3048909736"/>
              </p:ext>
            </p:extLst>
          </p:nvPr>
        </p:nvGraphicFramePr>
        <p:xfrm>
          <a:off x="3868679" y="1445618"/>
          <a:ext cx="4027520" cy="4791694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6" name="Объект 17"/>
          <p:cNvGraphicFramePr/>
          <p:nvPr>
            <p:extLst>
              <p:ext uri="{D42A27DB-BD31-4B8C-83A1-F6EECF244321}">
                <p14:modId xmlns:p14="http://schemas.microsoft.com/office/powerpoint/2010/main" val="2935732632"/>
              </p:ext>
            </p:extLst>
          </p:nvPr>
        </p:nvGraphicFramePr>
        <p:xfrm>
          <a:off x="7680175" y="1445618"/>
          <a:ext cx="4392487" cy="4791694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pic>
        <p:nvPicPr>
          <p:cNvPr id="7" name="Picture 4" descr="E:\БЕРЕЖЛИВЫЙ МЕТР\Кран.png"/>
          <p:cNvPicPr>
            <a:picLocks noChangeAspect="1" noChangeArrowheads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3352" y="188639"/>
            <a:ext cx="2016224" cy="1541621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5986" y="2386012"/>
            <a:ext cx="17948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Январь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Декабрь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2024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48194" y="3886712"/>
            <a:ext cx="187047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ru-RU" sz="2400" b="1">
                <a:solidFill>
                  <a:srgbClr val="002060"/>
                </a:solidFill>
                <a:latin typeface="Bookman Old Style" pitchFamily="18" charset="0"/>
              </a:rPr>
              <a:t>140,50</a:t>
            </a:r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 </a:t>
            </a:r>
            <a:endParaRPr lang="en-US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куб.</a:t>
            </a:r>
            <a:r>
              <a:rPr lang="en-US" altLang="ru-RU" sz="2400" b="1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м.</a:t>
            </a:r>
          </a:p>
          <a:p>
            <a:pPr algn="r" eaLnBrk="1" hangingPunct="1"/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en-US" altLang="ru-RU" sz="2400" b="1">
                <a:solidFill>
                  <a:srgbClr val="002060"/>
                </a:solidFill>
                <a:latin typeface="Bookman Old Style" pitchFamily="18" charset="0"/>
              </a:rPr>
              <a:t>12583,83</a:t>
            </a:r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 </a:t>
            </a:r>
            <a:endParaRPr lang="en-US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руб.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1960274" y="2292350"/>
            <a:ext cx="0" cy="3533354"/>
          </a:xfrm>
          <a:prstGeom prst="line">
            <a:avLst/>
          </a:prstGeom>
          <a:ln w="25400" cmpd="sng">
            <a:solidFill>
              <a:srgbClr val="99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2053237" y="2386012"/>
            <a:ext cx="18154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Январь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Декабрь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2025</a:t>
            </a: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2096564" y="3886712"/>
            <a:ext cx="191120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002060"/>
                </a:solidFill>
                <a:latin typeface="Bookman Old Style" pitchFamily="18" charset="0"/>
              </a:rPr>
              <a:t>140,39</a:t>
            </a:r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куб.</a:t>
            </a:r>
            <a:r>
              <a:rPr lang="en-US" altLang="ru-RU" sz="2400" b="1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м.</a:t>
            </a:r>
          </a:p>
          <a:p>
            <a:pPr eaLnBrk="1" hangingPunct="1"/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eaLnBrk="1" hangingPunct="1"/>
            <a:r>
              <a:rPr lang="en-US" altLang="ru-RU" sz="2400" b="1">
                <a:solidFill>
                  <a:srgbClr val="002060"/>
                </a:solidFill>
                <a:latin typeface="Bookman Old Style" pitchFamily="18" charset="0"/>
              </a:rPr>
              <a:t>13637,59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руб.</a:t>
            </a:r>
          </a:p>
        </p:txBody>
      </p:sp>
    </p:spTree>
    <p:extLst>
      <p:ext uri="{BB962C8B-B14F-4D97-AF65-F5344CB8AC3E}">
        <p14:creationId xmlns:p14="http://schemas.microsoft.com/office/powerpoint/2010/main" val="4026914166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3825350" y="37808"/>
            <a:ext cx="8247313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400" b="1">
                <a:solidFill>
                  <a:srgbClr val="3333CC"/>
                </a:solidFill>
              </a:rPr>
              <a:t>Водоотведение</a:t>
            </a:r>
          </a:p>
          <a:p>
            <a:pPr algn="ctr" eaLnBrk="1" hangingPunct="1"/>
            <a:r>
              <a:rPr lang="ru-RU" altLang="ru-RU" sz="2400" b="1">
                <a:solidFill>
                  <a:srgbClr val="3333CC"/>
                </a:solidFill>
              </a:rPr>
              <a:t>(1 квартал нарастающим итогом)</a:t>
            </a:r>
          </a:p>
        </p:txBody>
      </p:sp>
      <p:graphicFrame>
        <p:nvGraphicFramePr>
          <p:cNvPr id="14" name="Объект 17"/>
          <p:cNvGraphicFramePr/>
          <p:nvPr>
            <p:extLst>
              <p:ext uri="{D42A27DB-BD31-4B8C-83A1-F6EECF244321}">
                <p14:modId xmlns:p14="http://schemas.microsoft.com/office/powerpoint/2010/main" val="1067838548"/>
              </p:ext>
            </p:extLst>
          </p:nvPr>
        </p:nvGraphicFramePr>
        <p:xfrm>
          <a:off x="3868679" y="1312637"/>
          <a:ext cx="4464496" cy="5492779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6" name="Объект 17"/>
          <p:cNvGraphicFramePr/>
          <p:nvPr>
            <p:extLst>
              <p:ext uri="{D42A27DB-BD31-4B8C-83A1-F6EECF244321}">
                <p14:modId xmlns:p14="http://schemas.microsoft.com/office/powerpoint/2010/main" val="650780711"/>
              </p:ext>
            </p:extLst>
          </p:nvPr>
        </p:nvGraphicFramePr>
        <p:xfrm>
          <a:off x="7464151" y="1358727"/>
          <a:ext cx="4608512" cy="540060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5986" y="2386012"/>
            <a:ext cx="17948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Январь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Декабрь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2024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48194" y="3886712"/>
            <a:ext cx="187047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ru-RU" sz="2400" b="1">
                <a:solidFill>
                  <a:srgbClr val="002060"/>
                </a:solidFill>
                <a:latin typeface="Bookman Old Style" pitchFamily="18" charset="0"/>
              </a:rPr>
              <a:t>140,93</a:t>
            </a:r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 куб.</a:t>
            </a:r>
            <a:r>
              <a:rPr lang="en-US" altLang="ru-RU" sz="2400" b="1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м.</a:t>
            </a:r>
          </a:p>
          <a:p>
            <a:pPr algn="r" eaLnBrk="1" hangingPunct="1"/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algn="r" eaLnBrk="1" hangingPunct="1"/>
            <a:r>
              <a:rPr lang="en-US" altLang="ru-RU" sz="2400" b="1">
                <a:solidFill>
                  <a:srgbClr val="002060"/>
                </a:solidFill>
                <a:latin typeface="Bookman Old Style" pitchFamily="18" charset="0"/>
              </a:rPr>
              <a:t>11041,95</a:t>
            </a:r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 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руб.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1960274" y="2292350"/>
            <a:ext cx="0" cy="3533354"/>
          </a:xfrm>
          <a:prstGeom prst="line">
            <a:avLst/>
          </a:prstGeom>
          <a:ln w="25400" cmpd="sng">
            <a:solidFill>
              <a:srgbClr val="99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2031186" y="2386011"/>
            <a:ext cx="18154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Январь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Декабрь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2025</a:t>
            </a: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2039671" y="3886712"/>
            <a:ext cx="182900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002060"/>
                </a:solidFill>
                <a:latin typeface="Bookman Old Style" pitchFamily="18" charset="0"/>
              </a:rPr>
              <a:t>140,39</a:t>
            </a:r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куб.</a:t>
            </a:r>
            <a:r>
              <a:rPr lang="en-US" altLang="ru-RU" sz="2400" b="1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м.</a:t>
            </a:r>
          </a:p>
          <a:p>
            <a:pPr eaLnBrk="1" hangingPunct="1"/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eaLnBrk="1" hangingPunct="1"/>
            <a:r>
              <a:rPr lang="en-US" altLang="ru-RU" sz="2400" b="1">
                <a:solidFill>
                  <a:srgbClr val="002060"/>
                </a:solidFill>
                <a:latin typeface="Bookman Old Style" pitchFamily="18" charset="0"/>
              </a:rPr>
              <a:t>11967,61</a:t>
            </a:r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руб.</a:t>
            </a:r>
          </a:p>
        </p:txBody>
      </p:sp>
      <p:pic>
        <p:nvPicPr>
          <p:cNvPr id="13" name="Picture 2" descr="E:\БЕРЕЖЛИВЫЙ МЕТР\g4679.png"/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210" y="121623"/>
            <a:ext cx="2034365" cy="2035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9719869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3431704" y="37808"/>
            <a:ext cx="864096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400" b="1">
                <a:solidFill>
                  <a:srgbClr val="3333CC"/>
                </a:solidFill>
              </a:rPr>
              <a:t>Электроснабжение</a:t>
            </a:r>
          </a:p>
          <a:p>
            <a:pPr algn="ctr" eaLnBrk="1" hangingPunct="1"/>
            <a:r>
              <a:rPr lang="ru-RU" altLang="ru-RU" sz="2400" b="1">
                <a:solidFill>
                  <a:srgbClr val="3333CC"/>
                </a:solidFill>
              </a:rPr>
              <a:t>(1 квартал нарастающим итогом)</a:t>
            </a:r>
          </a:p>
        </p:txBody>
      </p:sp>
      <p:graphicFrame>
        <p:nvGraphicFramePr>
          <p:cNvPr id="14" name="Объект 17"/>
          <p:cNvGraphicFramePr/>
          <p:nvPr>
            <p:extLst>
              <p:ext uri="{D42A27DB-BD31-4B8C-83A1-F6EECF244321}">
                <p14:modId xmlns:p14="http://schemas.microsoft.com/office/powerpoint/2010/main" val="435125668"/>
              </p:ext>
            </p:extLst>
          </p:nvPr>
        </p:nvGraphicFramePr>
        <p:xfrm>
          <a:off x="3267561" y="1182917"/>
          <a:ext cx="4901471" cy="5628835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6" name="Объект 17"/>
          <p:cNvGraphicFramePr/>
          <p:nvPr>
            <p:extLst>
              <p:ext uri="{D42A27DB-BD31-4B8C-83A1-F6EECF244321}">
                <p14:modId xmlns:p14="http://schemas.microsoft.com/office/powerpoint/2010/main" val="3673871219"/>
              </p:ext>
            </p:extLst>
          </p:nvPr>
        </p:nvGraphicFramePr>
        <p:xfrm>
          <a:off x="7300342" y="1306302"/>
          <a:ext cx="4749030" cy="550545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21620" y="2391431"/>
            <a:ext cx="17948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Январь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Декабрь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 2024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-490675" y="3879341"/>
            <a:ext cx="2591422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31409 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Квт/ч</a:t>
            </a:r>
          </a:p>
          <a:p>
            <a:pPr algn="r" eaLnBrk="1" hangingPunct="1"/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  277101,17 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руб.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2207318" y="2292350"/>
            <a:ext cx="0" cy="3533354"/>
          </a:xfrm>
          <a:prstGeom prst="line">
            <a:avLst/>
          </a:prstGeom>
          <a:ln w="25400" cmpd="sng">
            <a:solidFill>
              <a:srgbClr val="99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2207568" y="2386012"/>
            <a:ext cx="18154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Январь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Декабрь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2025</a:t>
            </a: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2207568" y="3879341"/>
            <a:ext cx="223224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28504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Квт/ч</a:t>
            </a:r>
          </a:p>
          <a:p>
            <a:pPr eaLnBrk="1" hangingPunct="1"/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273651,01 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руб.</a:t>
            </a:r>
          </a:p>
        </p:txBody>
      </p:sp>
      <p:pic>
        <p:nvPicPr>
          <p:cNvPr id="15" name="Picture 2" descr="E:\БЕРЕЖЛИВЫЙ МЕТР\g4777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  <a14:imgEffect>
                      <a14:sharpenSoften amount="-50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3352" y="172920"/>
            <a:ext cx="1253675" cy="2007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5909713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3359696" y="37808"/>
            <a:ext cx="8712968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400" b="1">
                <a:solidFill>
                  <a:srgbClr val="3333CC"/>
                </a:solidFill>
              </a:rPr>
              <a:t>Теплоснабжение</a:t>
            </a:r>
          </a:p>
          <a:p>
            <a:pPr algn="ctr" eaLnBrk="1" hangingPunct="1"/>
            <a:r>
              <a:rPr lang="ru-RU" altLang="ru-RU" sz="2400" b="1">
                <a:solidFill>
                  <a:srgbClr val="3333CC"/>
                </a:solidFill>
              </a:rPr>
              <a:t>(1 квартал нарастающим итогом)</a:t>
            </a:r>
          </a:p>
        </p:txBody>
      </p:sp>
      <p:graphicFrame>
        <p:nvGraphicFramePr>
          <p:cNvPr id="14" name="Объект 17"/>
          <p:cNvGraphicFramePr/>
          <p:nvPr>
            <p:extLst>
              <p:ext uri="{D42A27DB-BD31-4B8C-83A1-F6EECF244321}">
                <p14:modId xmlns:p14="http://schemas.microsoft.com/office/powerpoint/2010/main" val="2387566975"/>
              </p:ext>
            </p:extLst>
          </p:nvPr>
        </p:nvGraphicFramePr>
        <p:xfrm>
          <a:off x="3287688" y="1176581"/>
          <a:ext cx="4901471" cy="5628835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6" name="Объект 17"/>
          <p:cNvGraphicFramePr/>
          <p:nvPr>
            <p:extLst>
              <p:ext uri="{D42A27DB-BD31-4B8C-83A1-F6EECF244321}">
                <p14:modId xmlns:p14="http://schemas.microsoft.com/office/powerpoint/2010/main" val="3311476204"/>
              </p:ext>
            </p:extLst>
          </p:nvPr>
        </p:nvGraphicFramePr>
        <p:xfrm>
          <a:off x="7294472" y="1306302"/>
          <a:ext cx="4749030" cy="550545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11353" y="2408615"/>
            <a:ext cx="17948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Январь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Декабрь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 2024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-240704" y="3886712"/>
            <a:ext cx="236825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111,563 </a:t>
            </a:r>
          </a:p>
          <a:p>
            <a:pPr algn="r" eaLnBrk="1" hangingPunct="1"/>
            <a:r>
              <a:rPr lang="ru-RU" altLang="ru-RU" sz="2400" b="1" err="1">
                <a:solidFill>
                  <a:srgbClr val="002060"/>
                </a:solidFill>
                <a:latin typeface="Bookman Old Style" pitchFamily="18" charset="0"/>
              </a:rPr>
              <a:t>Г.кал</a:t>
            </a:r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algn="r" eaLnBrk="1" hangingPunct="1"/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  286953,59 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руб.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2127549" y="2476517"/>
            <a:ext cx="0" cy="3533354"/>
          </a:xfrm>
          <a:prstGeom prst="line">
            <a:avLst/>
          </a:prstGeom>
          <a:ln w="25400" cmpd="sng">
            <a:solidFill>
              <a:srgbClr val="99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2207568" y="2408616"/>
            <a:ext cx="18154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Январь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Декабрь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2025</a:t>
            </a: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2207568" y="3871484"/>
            <a:ext cx="223224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76,798</a:t>
            </a:r>
          </a:p>
          <a:p>
            <a:pPr eaLnBrk="1" hangingPunct="1"/>
            <a:r>
              <a:rPr lang="ru-RU" altLang="ru-RU" sz="2400" b="1" err="1">
                <a:solidFill>
                  <a:srgbClr val="002060"/>
                </a:solidFill>
                <a:latin typeface="Bookman Old Style" pitchFamily="18" charset="0"/>
              </a:rPr>
              <a:t>Г.кал</a:t>
            </a:r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eaLnBrk="1" hangingPunct="1"/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214184,81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руб.</a:t>
            </a:r>
          </a:p>
        </p:txBody>
      </p:sp>
      <p:pic>
        <p:nvPicPr>
          <p:cNvPr id="15" name="Picture 2" descr="E:\БЕРЕЖЛИВЫЙ МЕТР\g4886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9335" y="188640"/>
            <a:ext cx="1933901" cy="1641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3283848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3431704" y="37808"/>
            <a:ext cx="864096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400" b="1">
                <a:solidFill>
                  <a:srgbClr val="3333CC"/>
                </a:solidFill>
              </a:rPr>
              <a:t>Вывоз ТКО</a:t>
            </a:r>
          </a:p>
          <a:p>
            <a:pPr algn="ctr" eaLnBrk="1" hangingPunct="1"/>
            <a:r>
              <a:rPr lang="ru-RU" altLang="ru-RU" sz="2400" b="1">
                <a:solidFill>
                  <a:srgbClr val="3333CC"/>
                </a:solidFill>
              </a:rPr>
              <a:t>(1 квартал нарастающим итогом)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5986" y="2386012"/>
            <a:ext cx="17948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Январь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Декабрь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 2024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48194" y="3886712"/>
            <a:ext cx="187047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40,5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 куб.</a:t>
            </a:r>
            <a:r>
              <a:rPr lang="en-US" altLang="ru-RU" sz="2400" b="1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м.</a:t>
            </a:r>
          </a:p>
          <a:p>
            <a:pPr algn="r" eaLnBrk="1" hangingPunct="1"/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41252,22 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руб.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1960274" y="2292350"/>
            <a:ext cx="0" cy="3533354"/>
          </a:xfrm>
          <a:prstGeom prst="line">
            <a:avLst/>
          </a:prstGeom>
          <a:ln w="25400" cmpd="sng">
            <a:solidFill>
              <a:srgbClr val="99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2053237" y="2386012"/>
            <a:ext cx="18154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Январь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Декабрь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2025</a:t>
            </a: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2096564" y="3886712"/>
            <a:ext cx="191120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39,5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куб.</a:t>
            </a:r>
            <a:r>
              <a:rPr lang="en-US" altLang="ru-RU" sz="2400" b="1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м.</a:t>
            </a:r>
          </a:p>
          <a:p>
            <a:pPr eaLnBrk="1" hangingPunct="1"/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45037,84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руб.</a:t>
            </a:r>
          </a:p>
        </p:txBody>
      </p:sp>
      <p:pic>
        <p:nvPicPr>
          <p:cNvPr id="13" name="Picture 2" descr="E:\БЕРЕЖЛИВЫЙ МЕТР\g4949.png"/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3590" y="253959"/>
            <a:ext cx="1399349" cy="184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955" y="706865"/>
            <a:ext cx="566618" cy="566618"/>
          </a:xfrm>
          <a:prstGeom prst="rect">
            <a:avLst/>
          </a:prstGeom>
        </p:spPr>
      </p:pic>
      <p:graphicFrame>
        <p:nvGraphicFramePr>
          <p:cNvPr id="14" name="Объект 17"/>
          <p:cNvGraphicFramePr/>
          <p:nvPr>
            <p:extLst>
              <p:ext uri="{D42A27DB-BD31-4B8C-83A1-F6EECF244321}">
                <p14:modId xmlns:p14="http://schemas.microsoft.com/office/powerpoint/2010/main" val="2236666082"/>
              </p:ext>
            </p:extLst>
          </p:nvPr>
        </p:nvGraphicFramePr>
        <p:xfrm>
          <a:off x="3431705" y="1176582"/>
          <a:ext cx="4320480" cy="5172468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15" name="Объект 17"/>
          <p:cNvGraphicFramePr/>
          <p:nvPr>
            <p:extLst>
              <p:ext uri="{D42A27DB-BD31-4B8C-83A1-F6EECF244321}">
                <p14:modId xmlns:p14="http://schemas.microsoft.com/office/powerpoint/2010/main" val="510234054"/>
              </p:ext>
            </p:extLst>
          </p:nvPr>
        </p:nvGraphicFramePr>
        <p:xfrm>
          <a:off x="7536160" y="1176581"/>
          <a:ext cx="4250971" cy="5344784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</p:spTree>
    <p:extLst>
      <p:ext uri="{BB962C8B-B14F-4D97-AF65-F5344CB8AC3E}">
        <p14:creationId xmlns:p14="http://schemas.microsoft.com/office/powerpoint/2010/main" val="2801787438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3719736" y="64300"/>
            <a:ext cx="8064896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400" b="1">
                <a:solidFill>
                  <a:srgbClr val="3333CC"/>
                </a:solidFill>
              </a:rPr>
              <a:t>Связь</a:t>
            </a:r>
          </a:p>
          <a:p>
            <a:pPr algn="ctr" eaLnBrk="1" hangingPunct="1"/>
            <a:r>
              <a:rPr lang="ru-RU" altLang="ru-RU" sz="2400" b="1">
                <a:solidFill>
                  <a:srgbClr val="3333CC"/>
                </a:solidFill>
              </a:rPr>
              <a:t>(1 квартал нарастающим итогом)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5986" y="2386012"/>
            <a:ext cx="17948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Январь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Декабрь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 2024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-199100" y="3886712"/>
            <a:ext cx="215937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146717,33 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руб.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1997155" y="2283874"/>
            <a:ext cx="0" cy="3533354"/>
          </a:xfrm>
          <a:prstGeom prst="line">
            <a:avLst/>
          </a:prstGeom>
          <a:ln w="25400" cmpd="sng">
            <a:solidFill>
              <a:srgbClr val="99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2053237" y="2386012"/>
            <a:ext cx="18154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Январь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Декабрь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2025</a:t>
            </a: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2096564" y="3886712"/>
            <a:ext cx="191120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162451,72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руб.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48" y="204473"/>
            <a:ext cx="1807926" cy="1807926"/>
          </a:xfrm>
          <a:prstGeom prst="rect">
            <a:avLst/>
          </a:prstGeom>
        </p:spPr>
      </p:pic>
      <p:graphicFrame>
        <p:nvGraphicFramePr>
          <p:cNvPr id="14" name="Объект 17"/>
          <p:cNvGraphicFramePr/>
          <p:nvPr>
            <p:extLst>
              <p:ext uri="{D42A27DB-BD31-4B8C-83A1-F6EECF244321}">
                <p14:modId xmlns:p14="http://schemas.microsoft.com/office/powerpoint/2010/main" val="2873848427"/>
              </p:ext>
            </p:extLst>
          </p:nvPr>
        </p:nvGraphicFramePr>
        <p:xfrm>
          <a:off x="3868679" y="1400741"/>
          <a:ext cx="7555913" cy="4971941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  <p:extLst>
      <p:ext uri="{BB962C8B-B14F-4D97-AF65-F5344CB8AC3E}">
        <p14:creationId xmlns:p14="http://schemas.microsoft.com/office/powerpoint/2010/main" val="935015743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3503712" y="37808"/>
            <a:ext cx="8568952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400" b="1">
                <a:solidFill>
                  <a:srgbClr val="3333CC"/>
                </a:solidFill>
              </a:rPr>
              <a:t>Макулатура</a:t>
            </a:r>
          </a:p>
          <a:p>
            <a:pPr algn="ctr" eaLnBrk="1" hangingPunct="1"/>
            <a:r>
              <a:rPr lang="ru-RU" altLang="ru-RU" sz="2400" b="1">
                <a:solidFill>
                  <a:srgbClr val="3333CC"/>
                </a:solidFill>
              </a:rPr>
              <a:t>(1 квартал нарастающим итогом)</a:t>
            </a:r>
          </a:p>
        </p:txBody>
      </p:sp>
      <p:graphicFrame>
        <p:nvGraphicFramePr>
          <p:cNvPr id="14" name="Объект 17"/>
          <p:cNvGraphicFramePr/>
          <p:nvPr>
            <p:extLst>
              <p:ext uri="{D42A27DB-BD31-4B8C-83A1-F6EECF244321}">
                <p14:modId xmlns:p14="http://schemas.microsoft.com/office/powerpoint/2010/main" val="616751612"/>
              </p:ext>
            </p:extLst>
          </p:nvPr>
        </p:nvGraphicFramePr>
        <p:xfrm>
          <a:off x="3287688" y="1176581"/>
          <a:ext cx="4901471" cy="5492779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6" name="Объект 17"/>
          <p:cNvGraphicFramePr/>
          <p:nvPr>
            <p:extLst>
              <p:ext uri="{D42A27DB-BD31-4B8C-83A1-F6EECF244321}">
                <p14:modId xmlns:p14="http://schemas.microsoft.com/office/powerpoint/2010/main" val="3562400676"/>
              </p:ext>
            </p:extLst>
          </p:nvPr>
        </p:nvGraphicFramePr>
        <p:xfrm>
          <a:off x="7294472" y="1306302"/>
          <a:ext cx="4749030" cy="5363058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5986" y="2386012"/>
            <a:ext cx="17948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Январь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Декабрь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2024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-312712" y="3886712"/>
            <a:ext cx="2231382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Собрано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 0 кг.</a:t>
            </a:r>
          </a:p>
          <a:p>
            <a:pPr algn="r" eaLnBrk="1" hangingPunct="1"/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Сдано на</a:t>
            </a:r>
          </a:p>
          <a:p>
            <a:pPr algn="r"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  0</a:t>
            </a:r>
            <a:r>
              <a:rPr lang="en-US" altLang="ru-RU" sz="2400" b="1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руб.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1960274" y="2292350"/>
            <a:ext cx="0" cy="3533354"/>
          </a:xfrm>
          <a:prstGeom prst="line">
            <a:avLst/>
          </a:prstGeom>
          <a:ln w="25400" cmpd="sng">
            <a:solidFill>
              <a:srgbClr val="99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2053237" y="2386012"/>
            <a:ext cx="18154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Январь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Декабрь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2025</a:t>
            </a: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2096564" y="3886712"/>
            <a:ext cx="191120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Собрано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0 кг.</a:t>
            </a:r>
          </a:p>
          <a:p>
            <a:pPr eaLnBrk="1" hangingPunct="1"/>
            <a:endParaRPr lang="ru-RU" alt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Сдано на</a:t>
            </a:r>
          </a:p>
          <a:p>
            <a:pPr eaLnBrk="1" hangingPunct="1"/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0</a:t>
            </a:r>
            <a:r>
              <a:rPr lang="en-US" altLang="ru-RU" sz="2400" b="1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altLang="ru-RU" sz="2400" b="1">
                <a:solidFill>
                  <a:srgbClr val="002060"/>
                </a:solidFill>
                <a:latin typeface="Bookman Old Style" pitchFamily="18" charset="0"/>
              </a:rPr>
              <a:t>руб.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146442"/>
            <a:ext cx="2060278" cy="2060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079110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r="http://schemas.openxmlformats.org/officeDocument/2006/relationships"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r="http://schemas.openxmlformats.org/officeDocument/2006/relationships"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r="http://schemas.openxmlformats.org/officeDocument/2006/relationships"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r="http://schemas.openxmlformats.org/officeDocument/2006/relationships"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r="http://schemas.openxmlformats.org/officeDocument/2006/relationships"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r="http://schemas.openxmlformats.org/officeDocument/2006/relationships"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r="http://schemas.openxmlformats.org/officeDocument/2006/relationships"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r="http://schemas.openxmlformats.org/officeDocument/2006/relationships"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r="http://schemas.openxmlformats.org/officeDocument/2006/relationships"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r="http://schemas.openxmlformats.org/officeDocument/2006/relationships"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r="http://schemas.openxmlformats.org/officeDocument/2006/relationships"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r="http://schemas.openxmlformats.org/officeDocument/2006/relationships"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r="http://schemas.openxmlformats.org/officeDocument/2006/relationships"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tem" ma:contentTypeID="0x01" ma:contentTypeVersion="0" ma:contentTypeDescription="Create a new list item." ma:contentTypeScope="" ma:versionID="dc70080a284f3006dbd519a6b5b86d13">
  <xsd:schema xmlns:xsd="http://www.w3.org/2001/XMLSchema" xmlns:p="http://schemas.microsoft.com/office/2006/metadata/properties" targetNamespace="http://schemas.microsoft.com/office/2006/metadata/properties" ma:root="true" ma:fieldsID="7dc4182b3f328c7943409d9fc4394a2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ListForm</Display>
  <Edit>ListForm</Edit>
  <New>ListForm</New>
</FormTemplates>
</file>

<file path=customXml/itemProps1.xml><?xml version="1.0" encoding="utf-8"?>
<ds:datastoreItem xmlns:ds="http://schemas.openxmlformats.org/officeDocument/2006/customXml" ds:itemID="{40C61330-3394-4101-B426-664EDEE24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203865B0-0097-464E-AE31-3CDBCAD21ACC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30A95E1-0ADA-40CD-87A2-31A117017DC5}">
  <ds:schemaRefs>
    <ds:schemaRef ds:uri="http://schemas.microsoft.com/sharepoint/v3/contenttype/forms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Произвольный</PresentationFormat>
  <Paragraphs>135</Paragraphs>
  <Slides>8</Slides>
  <Notes>7</Notes>
  <TotalTime>22269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14">
      <vt:lpstr>Arial</vt:lpstr>
      <vt:lpstr>Calibri</vt:lpstr>
      <vt:lpstr>Calibri Light</vt:lpstr>
      <vt:lpstr>Times New Roman</vt:lpstr>
      <vt:lpstr>Bookman Old Style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Презентация PowerPoint</dc:title>
  <dc:creator>Мигунов Константин Геннадьевич</dc:creator>
  <cp:lastModifiedBy>Николай Загоровский</cp:lastModifiedBy>
  <cp:revision>1102</cp:revision>
  <cp:lastPrinted>2024-07-18T07:07:22.000</cp:lastPrinted>
  <dcterms:created xsi:type="dcterms:W3CDTF">2019-03-11T09:25:28Z</dcterms:created>
  <dcterms:modified xsi:type="dcterms:W3CDTF">2026-01-19T11:47:24Z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�����������_x0020_����">
    <vt:bool>false</vt:bool>
  </property>
  <property fmtid="{D5CDD505-2E9C-101B-9397-08002B2CF9AE}" pid="3" name="ContentTypeId">
    <vt:lpwstr>0x01</vt:lpwstr>
  </property>
  <property fmtid="{D5CDD505-2E9C-101B-9397-08002B2CF9AE}" pid="4" name="Неудаляемый файл">
    <vt:lpwstr>1</vt:lpwstr>
  </property>
</Properties>
</file>